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52"/>
  </p:handoutMasterIdLst>
  <p:sldIdLst>
    <p:sldId id="256" r:id="rId2"/>
    <p:sldId id="406" r:id="rId3"/>
    <p:sldId id="258" r:id="rId4"/>
    <p:sldId id="383" r:id="rId5"/>
    <p:sldId id="423" r:id="rId6"/>
    <p:sldId id="384" r:id="rId7"/>
    <p:sldId id="386" r:id="rId8"/>
    <p:sldId id="410" r:id="rId9"/>
    <p:sldId id="405" r:id="rId10"/>
    <p:sldId id="411" r:id="rId11"/>
    <p:sldId id="424" r:id="rId12"/>
    <p:sldId id="387" r:id="rId13"/>
    <p:sldId id="388" r:id="rId14"/>
    <p:sldId id="412" r:id="rId15"/>
    <p:sldId id="389" r:id="rId16"/>
    <p:sldId id="413" r:id="rId17"/>
    <p:sldId id="414" r:id="rId18"/>
    <p:sldId id="390" r:id="rId19"/>
    <p:sldId id="416" r:id="rId20"/>
    <p:sldId id="417" r:id="rId21"/>
    <p:sldId id="425" r:id="rId22"/>
    <p:sldId id="426" r:id="rId23"/>
    <p:sldId id="427" r:id="rId24"/>
    <p:sldId id="428" r:id="rId25"/>
    <p:sldId id="436" r:id="rId26"/>
    <p:sldId id="402" r:id="rId27"/>
    <p:sldId id="403" r:id="rId28"/>
    <p:sldId id="404" r:id="rId29"/>
    <p:sldId id="430" r:id="rId30"/>
    <p:sldId id="431" r:id="rId31"/>
    <p:sldId id="432" r:id="rId32"/>
    <p:sldId id="433" r:id="rId33"/>
    <p:sldId id="434" r:id="rId34"/>
    <p:sldId id="435" r:id="rId35"/>
    <p:sldId id="391" r:id="rId36"/>
    <p:sldId id="392" r:id="rId37"/>
    <p:sldId id="421" r:id="rId38"/>
    <p:sldId id="393" r:id="rId39"/>
    <p:sldId id="394" r:id="rId40"/>
    <p:sldId id="395" r:id="rId41"/>
    <p:sldId id="422" r:id="rId42"/>
    <p:sldId id="396" r:id="rId43"/>
    <p:sldId id="401" r:id="rId44"/>
    <p:sldId id="397" r:id="rId45"/>
    <p:sldId id="378" r:id="rId46"/>
    <p:sldId id="437" r:id="rId47"/>
    <p:sldId id="400" r:id="rId48"/>
    <p:sldId id="399" r:id="rId49"/>
    <p:sldId id="438" r:id="rId50"/>
    <p:sldId id="439" r:id="rId5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a:srgbClr val="CCECFF"/>
    <a:srgbClr val="FF6600"/>
    <a:srgbClr val="0000CC"/>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9456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9456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9456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EC369FD-B477-43F1-922B-D6128CE7AD1F}"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070F7A0-6F6C-49FE-AC0F-8BE9B1392EB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B13F11-4B21-42FF-A56B-54072BD4DEF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6B14AFA-88C7-46BC-BDFD-9D8468B0A79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C90AB1-5105-4177-A965-691EA8A5C18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B09C849-B5E0-4E29-9E18-7E2E3B5A0DC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DD05A37-0123-4CE1-B7AA-5C68B19BA26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1232730-3A4F-4D7D-A200-DB3A985CCAB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4AC57C0-1029-4B7E-A119-4BB5CF91D19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4EAE9E5-8F1F-4A1E-BB26-40C8A56709D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3BBEA71-EAF5-451B-806D-B700B4A8171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FA5C6DF-AA30-4642-8C1A-72EEAF3DAB0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CC">
                <a:gamma/>
                <a:shade val="46275"/>
                <a:invGamma/>
              </a:srgbClr>
            </a:gs>
            <a:gs pos="100000">
              <a:srgbClr val="0000CC"/>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D2C9CB9-FE75-4C5E-927C-657500DC83E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body" idx="4294967295"/>
          </p:nvPr>
        </p:nvSpPr>
        <p:spPr>
          <a:xfrm>
            <a:off x="0" y="1981200"/>
            <a:ext cx="9144000" cy="4114800"/>
          </a:xfrm>
        </p:spPr>
        <p:txBody>
          <a:bodyPr/>
          <a:lstStyle/>
          <a:p>
            <a:pPr algn="ctr">
              <a:buFontTx/>
              <a:buNone/>
            </a:pPr>
            <a:r>
              <a:rPr lang="en-US" sz="6000" b="1">
                <a:solidFill>
                  <a:srgbClr val="FF6600"/>
                </a:solidFill>
              </a:rPr>
              <a:t>Elements and the Periodic Table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3"/>
          <p:cNvSpPr>
            <a:spLocks noGrp="1" noChangeArrowheads="1"/>
          </p:cNvSpPr>
          <p:nvPr>
            <p:ph type="body" idx="1"/>
          </p:nvPr>
        </p:nvSpPr>
        <p:spPr>
          <a:xfrm>
            <a:off x="0" y="4572000"/>
            <a:ext cx="9144000" cy="2286000"/>
          </a:xfrm>
        </p:spPr>
        <p:txBody>
          <a:bodyPr/>
          <a:lstStyle/>
          <a:p>
            <a:pPr>
              <a:lnSpc>
                <a:spcPct val="90000"/>
              </a:lnSpc>
            </a:pPr>
            <a:r>
              <a:rPr lang="en-US">
                <a:solidFill>
                  <a:srgbClr val="FFFF00"/>
                </a:solidFill>
              </a:rPr>
              <a:t>Sugar (A) is a compound that can be easily decomposed to simpler substances by heating. (B) One of the simpler substances is the black element carbon, which cannot be further decomposed by chemical or physical means. </a:t>
            </a:r>
          </a:p>
          <a:p>
            <a:pPr>
              <a:lnSpc>
                <a:spcPct val="90000"/>
              </a:lnSpc>
            </a:pPr>
            <a:endParaRPr lang="en-US">
              <a:solidFill>
                <a:srgbClr val="FFFF00"/>
              </a:solidFill>
            </a:endParaRPr>
          </a:p>
        </p:txBody>
      </p:sp>
      <p:pic>
        <p:nvPicPr>
          <p:cNvPr id="160772" name="Picture 4" descr="tillery+f10-05"/>
          <p:cNvPicPr>
            <a:picLocks noChangeAspect="1" noChangeArrowheads="1"/>
          </p:cNvPicPr>
          <p:nvPr/>
        </p:nvPicPr>
        <p:blipFill>
          <a:blip r:embed="rId2" cstate="print"/>
          <a:srcRect/>
          <a:stretch>
            <a:fillRect/>
          </a:stretch>
        </p:blipFill>
        <p:spPr bwMode="auto">
          <a:xfrm>
            <a:off x="1524000" y="0"/>
            <a:ext cx="6096000" cy="45720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8" name="Rectangle 8"/>
          <p:cNvSpPr>
            <a:spLocks noChangeArrowheads="1"/>
          </p:cNvSpPr>
          <p:nvPr/>
        </p:nvSpPr>
        <p:spPr bwMode="auto">
          <a:xfrm>
            <a:off x="457200" y="990600"/>
            <a:ext cx="6477000" cy="3289300"/>
          </a:xfrm>
          <a:prstGeom prst="rect">
            <a:avLst/>
          </a:prstGeom>
          <a:noFill/>
          <a:ln w="9525">
            <a:noFill/>
            <a:miter lim="800000"/>
            <a:headEnd/>
            <a:tailEnd/>
          </a:ln>
          <a:effectLst/>
        </p:spPr>
        <p:txBody>
          <a:bodyPr>
            <a:spAutoFit/>
          </a:bodyPr>
          <a:lstStyle/>
          <a:p>
            <a:pPr marL="457200" indent="-457200">
              <a:spcBef>
                <a:spcPts val="500"/>
              </a:spcBef>
              <a:spcAft>
                <a:spcPts val="500"/>
              </a:spcAft>
            </a:pPr>
            <a:r>
              <a:rPr lang="en-US" sz="2800">
                <a:solidFill>
                  <a:srgbClr val="FFFF00"/>
                </a:solidFill>
              </a:rPr>
              <a:t>Isopropyl alcohol is a </a:t>
            </a:r>
          </a:p>
          <a:p>
            <a:pPr marL="457200" indent="-457200">
              <a:spcBef>
                <a:spcPts val="500"/>
              </a:spcBef>
              <a:spcAft>
                <a:spcPts val="500"/>
              </a:spcAft>
              <a:buFontTx/>
              <a:buAutoNum type="alphaUcPeriod"/>
            </a:pPr>
            <a:r>
              <a:rPr lang="en-US" sz="2800">
                <a:solidFill>
                  <a:srgbClr val="FFFF00"/>
                </a:solidFill>
              </a:rPr>
              <a:t>heterogeneous mixture</a:t>
            </a:r>
          </a:p>
          <a:p>
            <a:pPr marL="457200" indent="-457200">
              <a:spcBef>
                <a:spcPts val="500"/>
              </a:spcBef>
              <a:spcAft>
                <a:spcPts val="500"/>
              </a:spcAft>
              <a:buFontTx/>
              <a:buAutoNum type="alphaUcPeriod"/>
            </a:pPr>
            <a:r>
              <a:rPr lang="en-US" sz="2800">
                <a:solidFill>
                  <a:srgbClr val="FFFF00"/>
                </a:solidFill>
              </a:rPr>
              <a:t>homogeneous mixture</a:t>
            </a:r>
          </a:p>
          <a:p>
            <a:pPr marL="457200" indent="-457200">
              <a:spcBef>
                <a:spcPts val="500"/>
              </a:spcBef>
              <a:spcAft>
                <a:spcPts val="500"/>
              </a:spcAft>
              <a:buFontTx/>
              <a:buAutoNum type="alphaUcPeriod"/>
            </a:pPr>
            <a:r>
              <a:rPr lang="en-US" sz="2800">
                <a:solidFill>
                  <a:srgbClr val="FFFF00"/>
                </a:solidFill>
              </a:rPr>
              <a:t>pure substance</a:t>
            </a:r>
          </a:p>
          <a:p>
            <a:pPr marL="457200" indent="-457200">
              <a:spcBef>
                <a:spcPts val="500"/>
              </a:spcBef>
              <a:spcAft>
                <a:spcPts val="500"/>
              </a:spcAft>
              <a:buFontTx/>
              <a:buAutoNum type="alphaUcPeriod"/>
            </a:pPr>
            <a:r>
              <a:rPr lang="en-US" sz="2800">
                <a:solidFill>
                  <a:srgbClr val="FFFF00"/>
                </a:solidFill>
              </a:rPr>
              <a:t>Compound</a:t>
            </a:r>
          </a:p>
          <a:p>
            <a:pPr marL="457200" indent="-457200">
              <a:spcBef>
                <a:spcPts val="500"/>
              </a:spcBef>
              <a:spcAft>
                <a:spcPts val="500"/>
              </a:spcAft>
              <a:buFontTx/>
              <a:buAutoNum type="alphaUcPeriod"/>
            </a:pPr>
            <a:r>
              <a:rPr lang="en-US" sz="2800">
                <a:solidFill>
                  <a:srgbClr val="FFFF00"/>
                </a:solidFill>
              </a:rPr>
              <a:t>pure substance </a:t>
            </a:r>
            <a:r>
              <a:rPr lang="en-US" sz="2800" i="1">
                <a:solidFill>
                  <a:srgbClr val="FFFF00"/>
                </a:solidFill>
              </a:rPr>
              <a:t>and</a:t>
            </a:r>
            <a:r>
              <a:rPr lang="en-US" sz="2800">
                <a:solidFill>
                  <a:srgbClr val="FFFF00"/>
                </a:solidFill>
              </a:rPr>
              <a:t> compound </a:t>
            </a:r>
          </a:p>
        </p:txBody>
      </p:sp>
      <p:sp>
        <p:nvSpPr>
          <p:cNvPr id="174089" name="Text Box 9"/>
          <p:cNvSpPr txBox="1">
            <a:spLocks noChangeArrowheads="1"/>
          </p:cNvSpPr>
          <p:nvPr/>
        </p:nvSpPr>
        <p:spPr bwMode="auto">
          <a:xfrm>
            <a:off x="365125" y="120650"/>
            <a:ext cx="2343150" cy="641350"/>
          </a:xfrm>
          <a:prstGeom prst="rect">
            <a:avLst/>
          </a:prstGeom>
          <a:noFill/>
          <a:ln w="9525">
            <a:noFill/>
            <a:miter lim="800000"/>
            <a:headEnd/>
            <a:tailEnd/>
          </a:ln>
          <a:effectLst/>
        </p:spPr>
        <p:txBody>
          <a:bodyPr wrap="none">
            <a:spAutoFit/>
          </a:bodyPr>
          <a:lstStyle/>
          <a:p>
            <a:r>
              <a:rPr lang="en-US" sz="3600">
                <a:solidFill>
                  <a:srgbClr val="FF6600"/>
                </a:solidFill>
              </a:rPr>
              <a:t>EXAMPLE</a:t>
            </a:r>
          </a:p>
        </p:txBody>
      </p:sp>
      <p:sp>
        <p:nvSpPr>
          <p:cNvPr id="174090" name="Text Box 10"/>
          <p:cNvSpPr txBox="1">
            <a:spLocks noChangeArrowheads="1"/>
          </p:cNvSpPr>
          <p:nvPr/>
        </p:nvSpPr>
        <p:spPr bwMode="auto">
          <a:xfrm>
            <a:off x="3108325" y="4981575"/>
            <a:ext cx="619125" cy="946150"/>
          </a:xfrm>
          <a:prstGeom prst="rect">
            <a:avLst/>
          </a:prstGeom>
          <a:noFill/>
          <a:ln w="9525">
            <a:noFill/>
            <a:miter lim="800000"/>
            <a:headEnd/>
            <a:tailEnd/>
          </a:ln>
          <a:effectLst/>
        </p:spPr>
        <p:txBody>
          <a:bodyPr wrap="none">
            <a:spAutoFit/>
          </a:bodyPr>
          <a:lstStyle/>
          <a:p>
            <a:r>
              <a:rPr lang="en-US" sz="5600">
                <a:solidFill>
                  <a:srgbClr val="FF6600"/>
                </a:solidFill>
              </a:rPr>
              <a: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p:cNvSpPr>
            <a:spLocks noGrp="1" noChangeArrowheads="1"/>
          </p:cNvSpPr>
          <p:nvPr>
            <p:ph type="body" idx="1"/>
          </p:nvPr>
        </p:nvSpPr>
        <p:spPr>
          <a:xfrm>
            <a:off x="0" y="1981200"/>
            <a:ext cx="9144000" cy="4114800"/>
          </a:xfrm>
        </p:spPr>
        <p:txBody>
          <a:bodyPr/>
          <a:lstStyle/>
          <a:p>
            <a:pPr algn="ctr"/>
            <a:r>
              <a:rPr lang="en-US" sz="4400" b="1">
                <a:solidFill>
                  <a:srgbClr val="FF6600"/>
                </a:solidFill>
              </a:rPr>
              <a:t>Elements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Rectangle 3"/>
          <p:cNvSpPr>
            <a:spLocks noGrp="1" noChangeArrowheads="1"/>
          </p:cNvSpPr>
          <p:nvPr>
            <p:ph type="body" idx="1"/>
          </p:nvPr>
        </p:nvSpPr>
        <p:spPr>
          <a:xfrm>
            <a:off x="0" y="1143000"/>
            <a:ext cx="9144000" cy="4953000"/>
          </a:xfrm>
        </p:spPr>
        <p:txBody>
          <a:bodyPr/>
          <a:lstStyle/>
          <a:p>
            <a:r>
              <a:rPr lang="en-US" b="1">
                <a:solidFill>
                  <a:srgbClr val="FF6600"/>
                </a:solidFill>
              </a:rPr>
              <a:t>Reconsidering the Fire Element</a:t>
            </a:r>
            <a:endParaRPr lang="en-US">
              <a:solidFill>
                <a:srgbClr val="FF6600"/>
              </a:solidFill>
            </a:endParaRPr>
          </a:p>
          <a:p>
            <a:pPr lvl="1"/>
            <a:r>
              <a:rPr lang="en-US">
                <a:solidFill>
                  <a:srgbClr val="FFFF00"/>
                </a:solidFill>
              </a:rPr>
              <a:t>The </a:t>
            </a:r>
            <a:r>
              <a:rPr lang="en-US" b="1">
                <a:solidFill>
                  <a:srgbClr val="FF6600"/>
                </a:solidFill>
              </a:rPr>
              <a:t>phlogiston theory</a:t>
            </a:r>
            <a:r>
              <a:rPr lang="en-US">
                <a:solidFill>
                  <a:srgbClr val="FFFF00"/>
                </a:solidFill>
              </a:rPr>
              <a:t> viewed phlogiston as a component of all matter.</a:t>
            </a:r>
          </a:p>
          <a:p>
            <a:pPr lvl="1"/>
            <a:r>
              <a:rPr lang="en-US">
                <a:solidFill>
                  <a:srgbClr val="FFFF00"/>
                </a:solidFill>
              </a:rPr>
              <a:t>The burning of a material was considered to be the escaping of phlogiston from the matter.</a:t>
            </a:r>
          </a:p>
          <a:p>
            <a:pPr lvl="1"/>
            <a:r>
              <a:rPr lang="en-US">
                <a:solidFill>
                  <a:srgbClr val="FFFF00"/>
                </a:solidFill>
              </a:rPr>
              <a:t>If a material did not burn, it was considered to contain no phlogiston.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1027"/>
          <p:cNvSpPr>
            <a:spLocks noGrp="1" noChangeArrowheads="1"/>
          </p:cNvSpPr>
          <p:nvPr>
            <p:ph type="body" idx="1"/>
          </p:nvPr>
        </p:nvSpPr>
        <p:spPr>
          <a:xfrm>
            <a:off x="0" y="0"/>
            <a:ext cx="4724400" cy="6858000"/>
          </a:xfrm>
        </p:spPr>
        <p:txBody>
          <a:bodyPr/>
          <a:lstStyle/>
          <a:p>
            <a:r>
              <a:rPr lang="en-US">
                <a:solidFill>
                  <a:srgbClr val="FFFF00"/>
                </a:solidFill>
              </a:rPr>
              <a:t>The phlogiston theory. (A) In this theory, burning was considered to be the escape of phlogiston into the air. (B) Smelting combined phlogiston-poor ore with phlogiston from a fire to make a metal. (C) Metal rusting was considered to be the slow escape of phlogiston from a metal into the air. </a:t>
            </a:r>
          </a:p>
          <a:p>
            <a:endParaRPr lang="en-US">
              <a:solidFill>
                <a:srgbClr val="FFFF00"/>
              </a:solidFill>
            </a:endParaRPr>
          </a:p>
        </p:txBody>
      </p:sp>
      <p:pic>
        <p:nvPicPr>
          <p:cNvPr id="161796" name="Picture 1028" descr="tillery+f10-06"/>
          <p:cNvPicPr>
            <a:picLocks noChangeAspect="1" noChangeArrowheads="1"/>
          </p:cNvPicPr>
          <p:nvPr/>
        </p:nvPicPr>
        <p:blipFill>
          <a:blip r:embed="rId2" cstate="print"/>
          <a:srcRect/>
          <a:stretch>
            <a:fillRect/>
          </a:stretch>
        </p:blipFill>
        <p:spPr bwMode="auto">
          <a:xfrm>
            <a:off x="4718050" y="0"/>
            <a:ext cx="4425950"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3"/>
          <p:cNvSpPr>
            <a:spLocks noGrp="1" noChangeArrowheads="1"/>
          </p:cNvSpPr>
          <p:nvPr>
            <p:ph type="body" idx="1"/>
          </p:nvPr>
        </p:nvSpPr>
        <p:spPr>
          <a:xfrm>
            <a:off x="0" y="1295400"/>
            <a:ext cx="9144000" cy="4800600"/>
          </a:xfrm>
        </p:spPr>
        <p:txBody>
          <a:bodyPr/>
          <a:lstStyle/>
          <a:p>
            <a:r>
              <a:rPr lang="en-US" b="1">
                <a:solidFill>
                  <a:srgbClr val="FF6600"/>
                </a:solidFill>
              </a:rPr>
              <a:t>Discovery of Modern Elements</a:t>
            </a:r>
            <a:endParaRPr lang="en-US">
              <a:solidFill>
                <a:srgbClr val="FF6600"/>
              </a:solidFill>
            </a:endParaRPr>
          </a:p>
          <a:p>
            <a:pPr lvl="1"/>
            <a:r>
              <a:rPr lang="en-US">
                <a:solidFill>
                  <a:srgbClr val="FFFF00"/>
                </a:solidFill>
              </a:rPr>
              <a:t>Antoine Lavoisier suggested that burning was actually a chemical combination with oxygen.</a:t>
            </a:r>
          </a:p>
          <a:p>
            <a:pPr lvl="1"/>
            <a:r>
              <a:rPr lang="en-US">
                <a:solidFill>
                  <a:srgbClr val="FFFF00"/>
                </a:solidFill>
              </a:rPr>
              <a:t>Lavoisier realized that there needed to be a new concept of elements, compounds, and chemical change.</a:t>
            </a:r>
          </a:p>
          <a:p>
            <a:pPr lvl="1"/>
            <a:r>
              <a:rPr lang="en-US">
                <a:solidFill>
                  <a:srgbClr val="FFFF00"/>
                </a:solidFill>
              </a:rPr>
              <a:t>We now know that there are 89 naturally-occurring elements and at least 23 short-lived and artificially prepared.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endParaRPr lang="en-US"/>
          </a:p>
        </p:txBody>
      </p:sp>
      <p:sp>
        <p:nvSpPr>
          <p:cNvPr id="162819" name="Rectangle 3"/>
          <p:cNvSpPr>
            <a:spLocks noGrp="1" noChangeArrowheads="1"/>
          </p:cNvSpPr>
          <p:nvPr>
            <p:ph type="body" idx="1"/>
          </p:nvPr>
        </p:nvSpPr>
        <p:spPr>
          <a:xfrm>
            <a:off x="0" y="4876800"/>
            <a:ext cx="9144000" cy="1981200"/>
          </a:xfrm>
        </p:spPr>
        <p:txBody>
          <a:bodyPr/>
          <a:lstStyle/>
          <a:p>
            <a:r>
              <a:rPr lang="en-US" sz="2800">
                <a:solidFill>
                  <a:srgbClr val="FFFF00"/>
                </a:solidFill>
              </a:rPr>
              <a:t>Priestley produced a gas (oxygen) by using sunlight to heat mercuric oxide kept in a closed container. The oxygen forced some of the mercury out of the jar as it was produced, increasing the volume about five times. </a:t>
            </a:r>
          </a:p>
          <a:p>
            <a:endParaRPr lang="en-US" sz="2800">
              <a:solidFill>
                <a:srgbClr val="FFFF00"/>
              </a:solidFill>
            </a:endParaRPr>
          </a:p>
        </p:txBody>
      </p:sp>
      <p:pic>
        <p:nvPicPr>
          <p:cNvPr id="162820" name="Picture 4" descr="tillery+f10-07"/>
          <p:cNvPicPr>
            <a:picLocks noChangeAspect="1" noChangeArrowheads="1"/>
          </p:cNvPicPr>
          <p:nvPr/>
        </p:nvPicPr>
        <p:blipFill>
          <a:blip r:embed="rId2" cstate="print"/>
          <a:srcRect/>
          <a:stretch>
            <a:fillRect/>
          </a:stretch>
        </p:blipFill>
        <p:spPr bwMode="auto">
          <a:xfrm>
            <a:off x="533400" y="0"/>
            <a:ext cx="8128000" cy="48768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1026"/>
          <p:cNvSpPr>
            <a:spLocks noGrp="1" noChangeArrowheads="1"/>
          </p:cNvSpPr>
          <p:nvPr>
            <p:ph type="title"/>
          </p:nvPr>
        </p:nvSpPr>
        <p:spPr/>
        <p:txBody>
          <a:bodyPr/>
          <a:lstStyle/>
          <a:p>
            <a:endParaRPr lang="en-US"/>
          </a:p>
        </p:txBody>
      </p:sp>
      <p:sp>
        <p:nvSpPr>
          <p:cNvPr id="163843" name="Rectangle 1027"/>
          <p:cNvSpPr>
            <a:spLocks noGrp="1" noChangeArrowheads="1"/>
          </p:cNvSpPr>
          <p:nvPr>
            <p:ph type="body" idx="1"/>
          </p:nvPr>
        </p:nvSpPr>
        <p:spPr>
          <a:xfrm>
            <a:off x="0" y="3962400"/>
            <a:ext cx="9144000" cy="2895600"/>
          </a:xfrm>
        </p:spPr>
        <p:txBody>
          <a:bodyPr/>
          <a:lstStyle/>
          <a:p>
            <a:pPr>
              <a:lnSpc>
                <a:spcPct val="90000"/>
              </a:lnSpc>
            </a:pPr>
            <a:r>
              <a:rPr lang="en-US">
                <a:solidFill>
                  <a:srgbClr val="FFFF00"/>
                </a:solidFill>
              </a:rPr>
              <a:t>Lavoisier heated a measured amount of mercury to form the red oxide of mercury. He measured the amount of oxygen removed from the jar and the amount of red oxide formed. When the reaction was reversed, he found the original amounts of mercury and oxygen. </a:t>
            </a:r>
          </a:p>
          <a:p>
            <a:pPr>
              <a:lnSpc>
                <a:spcPct val="90000"/>
              </a:lnSpc>
            </a:pPr>
            <a:endParaRPr lang="en-US">
              <a:solidFill>
                <a:srgbClr val="FFFF00"/>
              </a:solidFill>
            </a:endParaRPr>
          </a:p>
        </p:txBody>
      </p:sp>
      <p:pic>
        <p:nvPicPr>
          <p:cNvPr id="163844" name="Picture 1028" descr="tillery+f10-08"/>
          <p:cNvPicPr>
            <a:picLocks noChangeAspect="1" noChangeArrowheads="1"/>
          </p:cNvPicPr>
          <p:nvPr/>
        </p:nvPicPr>
        <p:blipFill>
          <a:blip r:embed="rId2" cstate="print"/>
          <a:srcRect/>
          <a:stretch>
            <a:fillRect/>
          </a:stretch>
        </p:blipFill>
        <p:spPr bwMode="auto">
          <a:xfrm>
            <a:off x="533400" y="0"/>
            <a:ext cx="8128000" cy="39878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Rectangle 3"/>
          <p:cNvSpPr>
            <a:spLocks noGrp="1" noChangeArrowheads="1"/>
          </p:cNvSpPr>
          <p:nvPr>
            <p:ph type="body" idx="1"/>
          </p:nvPr>
        </p:nvSpPr>
        <p:spPr>
          <a:xfrm>
            <a:off x="0" y="838200"/>
            <a:ext cx="9144000" cy="5257800"/>
          </a:xfrm>
        </p:spPr>
        <p:txBody>
          <a:bodyPr/>
          <a:lstStyle/>
          <a:p>
            <a:r>
              <a:rPr lang="en-US" b="1">
                <a:solidFill>
                  <a:srgbClr val="FF6600"/>
                </a:solidFill>
              </a:rPr>
              <a:t>Names of Elements</a:t>
            </a:r>
            <a:endParaRPr lang="en-US">
              <a:solidFill>
                <a:srgbClr val="FF6600"/>
              </a:solidFill>
            </a:endParaRPr>
          </a:p>
          <a:p>
            <a:pPr lvl="1"/>
            <a:r>
              <a:rPr lang="en-US">
                <a:solidFill>
                  <a:srgbClr val="FFFF00"/>
                </a:solidFill>
              </a:rPr>
              <a:t>The first 103 elements have internationally accepted names, which are derived from:</a:t>
            </a:r>
          </a:p>
          <a:p>
            <a:pPr lvl="2"/>
            <a:r>
              <a:rPr lang="en-US">
                <a:solidFill>
                  <a:srgbClr val="FFFF00"/>
                </a:solidFill>
              </a:rPr>
              <a:t>The compound or substance in which the element was discovered</a:t>
            </a:r>
          </a:p>
          <a:p>
            <a:pPr lvl="2"/>
            <a:r>
              <a:rPr lang="en-US">
                <a:solidFill>
                  <a:srgbClr val="FFFF00"/>
                </a:solidFill>
              </a:rPr>
              <a:t>An unusual or identifying property of the element</a:t>
            </a:r>
          </a:p>
          <a:p>
            <a:pPr lvl="2"/>
            <a:r>
              <a:rPr lang="en-US">
                <a:solidFill>
                  <a:srgbClr val="FFFF00"/>
                </a:solidFill>
              </a:rPr>
              <a:t>Places, cities, and countries</a:t>
            </a:r>
          </a:p>
          <a:p>
            <a:pPr lvl="2"/>
            <a:r>
              <a:rPr lang="en-US">
                <a:solidFill>
                  <a:srgbClr val="FFFF00"/>
                </a:solidFill>
              </a:rPr>
              <a:t>Famous scientists</a:t>
            </a:r>
          </a:p>
          <a:p>
            <a:pPr lvl="2"/>
            <a:r>
              <a:rPr lang="en-US">
                <a:solidFill>
                  <a:srgbClr val="FFFF00"/>
                </a:solidFill>
              </a:rPr>
              <a:t>Greek mythology</a:t>
            </a:r>
          </a:p>
          <a:p>
            <a:pPr lvl="2"/>
            <a:r>
              <a:rPr lang="en-US">
                <a:solidFill>
                  <a:srgbClr val="FFFF00"/>
                </a:solidFill>
              </a:rPr>
              <a:t>Astronomical objects.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3"/>
          <p:cNvSpPr>
            <a:spLocks noGrp="1" noChangeArrowheads="1"/>
          </p:cNvSpPr>
          <p:nvPr>
            <p:ph type="body" idx="1"/>
          </p:nvPr>
        </p:nvSpPr>
        <p:spPr>
          <a:xfrm>
            <a:off x="0" y="4495800"/>
            <a:ext cx="9144000" cy="2362200"/>
          </a:xfrm>
        </p:spPr>
        <p:txBody>
          <a:bodyPr/>
          <a:lstStyle/>
          <a:p>
            <a:pPr>
              <a:lnSpc>
                <a:spcPct val="90000"/>
              </a:lnSpc>
            </a:pPr>
            <a:r>
              <a:rPr lang="en-US">
                <a:solidFill>
                  <a:srgbClr val="FFFF00"/>
                </a:solidFill>
              </a:rPr>
              <a:t>Here are some of the symbols Dalton used for atoms of elements and molecules of compounds. He probably used a circle for each because, like the ancient Greeks, he thought of atoms as tiny, round hard spheres. </a:t>
            </a:r>
          </a:p>
          <a:p>
            <a:pPr>
              <a:lnSpc>
                <a:spcPct val="90000"/>
              </a:lnSpc>
            </a:pPr>
            <a:endParaRPr lang="en-US">
              <a:solidFill>
                <a:srgbClr val="FFFF00"/>
              </a:solidFill>
            </a:endParaRPr>
          </a:p>
        </p:txBody>
      </p:sp>
      <p:pic>
        <p:nvPicPr>
          <p:cNvPr id="165892" name="Picture 4" descr="tillery+f10-10"/>
          <p:cNvPicPr>
            <a:picLocks noChangeAspect="1" noChangeArrowheads="1"/>
          </p:cNvPicPr>
          <p:nvPr/>
        </p:nvPicPr>
        <p:blipFill>
          <a:blip r:embed="rId2" cstate="print"/>
          <a:srcRect/>
          <a:stretch>
            <a:fillRect/>
          </a:stretch>
        </p:blipFill>
        <p:spPr bwMode="auto">
          <a:xfrm>
            <a:off x="1295400" y="0"/>
            <a:ext cx="6477000" cy="449421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3"/>
          <p:cNvSpPr>
            <a:spLocks noGrp="1" noChangeArrowheads="1"/>
          </p:cNvSpPr>
          <p:nvPr>
            <p:ph type="body" idx="4294967295"/>
          </p:nvPr>
        </p:nvSpPr>
        <p:spPr/>
        <p:txBody>
          <a:bodyPr/>
          <a:lstStyle/>
          <a:p>
            <a:r>
              <a:rPr lang="en-US">
                <a:solidFill>
                  <a:srgbClr val="FFFF00"/>
                </a:solidFill>
              </a:rPr>
              <a:t>Classification is arranging items into groups or categories according to some criteria. </a:t>
            </a:r>
          </a:p>
          <a:p>
            <a:r>
              <a:rPr lang="en-US">
                <a:solidFill>
                  <a:srgbClr val="FFFF00"/>
                </a:solidFill>
              </a:rPr>
              <a:t>The act of classifying creates a pattern that helps you recognize and understand the behavior of fish, chemicals, or any matter in your surroundings.</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Rectangle 3"/>
          <p:cNvSpPr>
            <a:spLocks noGrp="1" noChangeArrowheads="1"/>
          </p:cNvSpPr>
          <p:nvPr>
            <p:ph type="body" idx="1"/>
          </p:nvPr>
        </p:nvSpPr>
        <p:spPr>
          <a:xfrm>
            <a:off x="0" y="3886200"/>
            <a:ext cx="9144000" cy="2971800"/>
          </a:xfrm>
        </p:spPr>
        <p:txBody>
          <a:bodyPr/>
          <a:lstStyle/>
          <a:p>
            <a:pPr>
              <a:lnSpc>
                <a:spcPct val="90000"/>
              </a:lnSpc>
            </a:pPr>
            <a:r>
              <a:rPr lang="en-US" sz="2800">
                <a:solidFill>
                  <a:srgbClr val="FFFF00"/>
                </a:solidFill>
              </a:rPr>
              <a:t>The elements of aluminum, Iron, Oxygen, and Silicon make up about 88 percent of the earth's solid surface. Water on the surface and in the air as clouds and fog is made up of hydrogen and oxygen. The air is 99 percent nitrogen and oxygen. Hydrogen, oxygen, and carbon make up 97 percent of a person. Thus almost everything you see in this picture us made up of just six elements. </a:t>
            </a:r>
          </a:p>
          <a:p>
            <a:pPr>
              <a:lnSpc>
                <a:spcPct val="90000"/>
              </a:lnSpc>
            </a:pPr>
            <a:endParaRPr lang="en-US" sz="2800">
              <a:solidFill>
                <a:srgbClr val="FFFF00"/>
              </a:solidFill>
            </a:endParaRPr>
          </a:p>
        </p:txBody>
      </p:sp>
      <p:pic>
        <p:nvPicPr>
          <p:cNvPr id="166916" name="Picture 4" descr="tillery+f10-11"/>
          <p:cNvPicPr>
            <a:picLocks noChangeAspect="1" noChangeArrowheads="1"/>
          </p:cNvPicPr>
          <p:nvPr/>
        </p:nvPicPr>
        <p:blipFill>
          <a:blip r:embed="rId2" cstate="print"/>
          <a:srcRect/>
          <a:stretch>
            <a:fillRect/>
          </a:stretch>
        </p:blipFill>
        <p:spPr bwMode="auto">
          <a:xfrm>
            <a:off x="1828800" y="0"/>
            <a:ext cx="5562600" cy="3648075"/>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ext Box 2"/>
          <p:cNvSpPr txBox="1">
            <a:spLocks noChangeArrowheads="1"/>
          </p:cNvSpPr>
          <p:nvPr/>
        </p:nvSpPr>
        <p:spPr bwMode="auto">
          <a:xfrm>
            <a:off x="2133600" y="2667000"/>
            <a:ext cx="4310063" cy="946150"/>
          </a:xfrm>
          <a:prstGeom prst="rect">
            <a:avLst/>
          </a:prstGeom>
          <a:noFill/>
          <a:ln w="9525">
            <a:noFill/>
            <a:miter lim="800000"/>
            <a:headEnd/>
            <a:tailEnd/>
          </a:ln>
          <a:effectLst/>
        </p:spPr>
        <p:txBody>
          <a:bodyPr wrap="none">
            <a:spAutoFit/>
          </a:bodyPr>
          <a:lstStyle/>
          <a:p>
            <a:r>
              <a:rPr lang="en-US" sz="5600">
                <a:solidFill>
                  <a:srgbClr val="FF6600"/>
                </a:solidFill>
              </a:rPr>
              <a:t>Atomic theory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ext Box 2"/>
          <p:cNvSpPr txBox="1">
            <a:spLocks noChangeArrowheads="1"/>
          </p:cNvSpPr>
          <p:nvPr/>
        </p:nvSpPr>
        <p:spPr bwMode="auto">
          <a:xfrm>
            <a:off x="517525" y="349250"/>
            <a:ext cx="3930650" cy="641350"/>
          </a:xfrm>
          <a:prstGeom prst="rect">
            <a:avLst/>
          </a:prstGeom>
          <a:noFill/>
          <a:ln w="9525">
            <a:noFill/>
            <a:miter lim="800000"/>
            <a:headEnd/>
            <a:tailEnd/>
          </a:ln>
          <a:effectLst/>
        </p:spPr>
        <p:txBody>
          <a:bodyPr wrap="none">
            <a:spAutoFit/>
          </a:bodyPr>
          <a:lstStyle/>
          <a:p>
            <a:r>
              <a:rPr lang="en-US" sz="3600" b="1">
                <a:solidFill>
                  <a:srgbClr val="FF6600"/>
                </a:solidFill>
                <a:effectLst>
                  <a:outerShdw blurRad="38100" dist="38100" dir="2700000" algn="tl">
                    <a:srgbClr val="000000"/>
                  </a:outerShdw>
                </a:effectLst>
              </a:rPr>
              <a:t>Dalton’s Postulates</a:t>
            </a:r>
          </a:p>
        </p:txBody>
      </p:sp>
      <p:sp>
        <p:nvSpPr>
          <p:cNvPr id="176131" name="Text Box 3"/>
          <p:cNvSpPr txBox="1">
            <a:spLocks noChangeArrowheads="1"/>
          </p:cNvSpPr>
          <p:nvPr/>
        </p:nvSpPr>
        <p:spPr bwMode="auto">
          <a:xfrm>
            <a:off x="441325" y="1209675"/>
            <a:ext cx="8745538" cy="4362450"/>
          </a:xfrm>
          <a:prstGeom prst="rect">
            <a:avLst/>
          </a:prstGeom>
          <a:noFill/>
          <a:ln w="9525">
            <a:noFill/>
            <a:miter lim="800000"/>
            <a:headEnd/>
            <a:tailEnd/>
          </a:ln>
          <a:effectLst/>
        </p:spPr>
        <p:txBody>
          <a:bodyPr wrap="none">
            <a:spAutoFit/>
          </a:bodyPr>
          <a:lstStyle/>
          <a:p>
            <a:pPr marL="457200" indent="-457200">
              <a:buFontTx/>
              <a:buAutoNum type="arabicPeriod"/>
            </a:pPr>
            <a:r>
              <a:rPr lang="en-US" sz="2800">
                <a:solidFill>
                  <a:srgbClr val="FFFF00"/>
                </a:solidFill>
              </a:rPr>
              <a:t>Every element is composed of tiny particles called atoms</a:t>
            </a:r>
          </a:p>
          <a:p>
            <a:pPr marL="457200" indent="-457200">
              <a:buFontTx/>
              <a:buAutoNum type="arabicPeriod"/>
            </a:pPr>
            <a:r>
              <a:rPr lang="en-US" sz="2800">
                <a:solidFill>
                  <a:srgbClr val="FFFF00"/>
                </a:solidFill>
              </a:rPr>
              <a:t>All atoms of a given element are identical</a:t>
            </a:r>
          </a:p>
          <a:p>
            <a:pPr marL="914400" lvl="1" indent="-457200">
              <a:buFontTx/>
              <a:buAutoNum type="arabicPeriod"/>
            </a:pPr>
            <a:r>
              <a:rPr lang="en-US" sz="2800">
                <a:solidFill>
                  <a:srgbClr val="FFFF00"/>
                </a:solidFill>
              </a:rPr>
              <a:t>Atoms of different elements have different properties</a:t>
            </a:r>
          </a:p>
          <a:p>
            <a:pPr marL="457200" indent="-457200">
              <a:buFontTx/>
              <a:buAutoNum type="arabicPeriod"/>
            </a:pPr>
            <a:r>
              <a:rPr lang="en-US" sz="2800">
                <a:solidFill>
                  <a:srgbClr val="FFFF00"/>
                </a:solidFill>
              </a:rPr>
              <a:t>Atoms of an element are NOT changed into atoms of</a:t>
            </a:r>
            <a:br>
              <a:rPr lang="en-US" sz="2800">
                <a:solidFill>
                  <a:srgbClr val="FFFF00"/>
                </a:solidFill>
              </a:rPr>
            </a:br>
            <a:r>
              <a:rPr lang="en-US" sz="2800">
                <a:solidFill>
                  <a:srgbClr val="FFFF00"/>
                </a:solidFill>
              </a:rPr>
              <a:t>another element by chemical processes</a:t>
            </a:r>
          </a:p>
          <a:p>
            <a:pPr marL="914400" lvl="1" indent="-457200">
              <a:buFontTx/>
              <a:buAutoNum type="arabicPeriod"/>
            </a:pPr>
            <a:r>
              <a:rPr lang="en-US" sz="2800">
                <a:solidFill>
                  <a:srgbClr val="FFFF00"/>
                </a:solidFill>
              </a:rPr>
              <a:t>Matter can neither be created nor destroyed</a:t>
            </a:r>
          </a:p>
          <a:p>
            <a:pPr marL="457200" indent="-457200">
              <a:buFontTx/>
              <a:buAutoNum type="arabicPeriod"/>
            </a:pPr>
            <a:r>
              <a:rPr lang="en-US" sz="2800">
                <a:solidFill>
                  <a:srgbClr val="FFFF00"/>
                </a:solidFill>
              </a:rPr>
              <a:t>Compounds are formed when atoms of more than one</a:t>
            </a:r>
            <a:br>
              <a:rPr lang="en-US" sz="2800">
                <a:solidFill>
                  <a:srgbClr val="FFFF00"/>
                </a:solidFill>
              </a:rPr>
            </a:br>
            <a:r>
              <a:rPr lang="en-US" sz="2800">
                <a:solidFill>
                  <a:srgbClr val="FFFF00"/>
                </a:solidFill>
              </a:rPr>
              <a:t>element combine</a:t>
            </a:r>
          </a:p>
          <a:p>
            <a:pPr marL="914400" lvl="1" indent="-457200">
              <a:buFontTx/>
              <a:buAutoNum type="arabicPeriod"/>
            </a:pPr>
            <a:endParaRPr lang="en-US" sz="2800">
              <a:solidFill>
                <a:srgbClr val="FFFF00"/>
              </a:solidFill>
            </a:endParaRPr>
          </a:p>
          <a:p>
            <a:pPr marL="914400" lvl="1" indent="-457200">
              <a:buFontTx/>
              <a:buAutoNum type="arabicPeriod"/>
            </a:pPr>
            <a:endParaRPr lang="en-US" sz="2800">
              <a:solidFill>
                <a:srgbClr val="FFFF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Text Box 2"/>
          <p:cNvSpPr txBox="1">
            <a:spLocks noChangeArrowheads="1"/>
          </p:cNvSpPr>
          <p:nvPr/>
        </p:nvSpPr>
        <p:spPr bwMode="auto">
          <a:xfrm>
            <a:off x="517525" y="349250"/>
            <a:ext cx="2990850" cy="641350"/>
          </a:xfrm>
          <a:prstGeom prst="rect">
            <a:avLst/>
          </a:prstGeom>
          <a:noFill/>
          <a:ln w="9525">
            <a:noFill/>
            <a:miter lim="800000"/>
            <a:headEnd/>
            <a:tailEnd/>
          </a:ln>
          <a:effectLst/>
        </p:spPr>
        <p:txBody>
          <a:bodyPr wrap="none">
            <a:spAutoFit/>
          </a:bodyPr>
          <a:lstStyle/>
          <a:p>
            <a:r>
              <a:rPr lang="en-US" sz="3600" b="1">
                <a:solidFill>
                  <a:srgbClr val="FF6600"/>
                </a:solidFill>
                <a:effectLst>
                  <a:outerShdw blurRad="38100" dist="38100" dir="2700000" algn="tl">
                    <a:srgbClr val="000000"/>
                  </a:outerShdw>
                </a:effectLst>
              </a:rPr>
              <a:t>Dalton’s Laws</a:t>
            </a:r>
          </a:p>
        </p:txBody>
      </p:sp>
      <p:sp>
        <p:nvSpPr>
          <p:cNvPr id="177155" name="Text Box 3"/>
          <p:cNvSpPr txBox="1">
            <a:spLocks noChangeArrowheads="1"/>
          </p:cNvSpPr>
          <p:nvPr/>
        </p:nvSpPr>
        <p:spPr bwMode="auto">
          <a:xfrm>
            <a:off x="441325" y="1209675"/>
            <a:ext cx="7462838" cy="5024438"/>
          </a:xfrm>
          <a:prstGeom prst="rect">
            <a:avLst/>
          </a:prstGeom>
          <a:noFill/>
          <a:ln w="9525">
            <a:noFill/>
            <a:miter lim="800000"/>
            <a:headEnd/>
            <a:tailEnd/>
          </a:ln>
          <a:effectLst/>
        </p:spPr>
        <p:txBody>
          <a:bodyPr wrap="none">
            <a:spAutoFit/>
          </a:bodyPr>
          <a:lstStyle/>
          <a:p>
            <a:pPr marL="457200" indent="-457200">
              <a:buFontTx/>
              <a:buAutoNum type="arabicPeriod"/>
            </a:pPr>
            <a:r>
              <a:rPr lang="en-US" sz="2800">
                <a:solidFill>
                  <a:srgbClr val="FFFF00"/>
                </a:solidFill>
              </a:rPr>
              <a:t>The Law of Constant Composition:</a:t>
            </a:r>
          </a:p>
          <a:p>
            <a:pPr marL="457200" indent="-457200"/>
            <a:r>
              <a:rPr lang="en-US" sz="2800">
                <a:solidFill>
                  <a:srgbClr val="FFFF00"/>
                </a:solidFill>
              </a:rPr>
              <a:t>	</a:t>
            </a:r>
            <a:r>
              <a:rPr lang="en-US" i="1">
                <a:solidFill>
                  <a:srgbClr val="FFFF00"/>
                </a:solidFill>
              </a:rPr>
              <a:t>“Any given compound always consists of the same </a:t>
            </a:r>
            <a:br>
              <a:rPr lang="en-US" i="1">
                <a:solidFill>
                  <a:srgbClr val="FFFF00"/>
                </a:solidFill>
              </a:rPr>
            </a:br>
            <a:r>
              <a:rPr lang="en-US" i="1">
                <a:solidFill>
                  <a:srgbClr val="FFFF00"/>
                </a:solidFill>
              </a:rPr>
              <a:t>atoms and the same ratio of atoms. For example, water </a:t>
            </a:r>
            <a:br>
              <a:rPr lang="en-US" i="1">
                <a:solidFill>
                  <a:srgbClr val="FFFF00"/>
                </a:solidFill>
              </a:rPr>
            </a:br>
            <a:r>
              <a:rPr lang="en-US" i="1">
                <a:solidFill>
                  <a:srgbClr val="FFFF00"/>
                </a:solidFill>
              </a:rPr>
              <a:t>always consists of oxygen and hydrogen atoms, and </a:t>
            </a:r>
            <a:br>
              <a:rPr lang="en-US" i="1">
                <a:solidFill>
                  <a:srgbClr val="FFFF00"/>
                </a:solidFill>
              </a:rPr>
            </a:br>
            <a:r>
              <a:rPr lang="en-US" i="1">
                <a:solidFill>
                  <a:srgbClr val="FFFF00"/>
                </a:solidFill>
              </a:rPr>
              <a:t>it is always 89 percent oxygen by mass and 11 percent </a:t>
            </a:r>
            <a:br>
              <a:rPr lang="en-US" i="1">
                <a:solidFill>
                  <a:srgbClr val="FFFF00"/>
                </a:solidFill>
              </a:rPr>
            </a:br>
            <a:r>
              <a:rPr lang="en-US" i="1">
                <a:solidFill>
                  <a:srgbClr val="FFFF00"/>
                </a:solidFill>
              </a:rPr>
              <a:t>hydrogen by mass”</a:t>
            </a:r>
          </a:p>
          <a:p>
            <a:pPr marL="457200" indent="-457200"/>
            <a:endParaRPr lang="en-US" i="1">
              <a:solidFill>
                <a:srgbClr val="FFFF00"/>
              </a:solidFill>
            </a:endParaRPr>
          </a:p>
          <a:p>
            <a:pPr marL="457200" indent="-457200"/>
            <a:r>
              <a:rPr lang="en-US" sz="2800">
                <a:solidFill>
                  <a:srgbClr val="FFFF00"/>
                </a:solidFill>
              </a:rPr>
              <a:t>2. The Law of Conservation of Mass:</a:t>
            </a:r>
          </a:p>
          <a:p>
            <a:pPr marL="457200" indent="-457200"/>
            <a:r>
              <a:rPr lang="en-US" i="1">
                <a:solidFill>
                  <a:srgbClr val="FFFF00"/>
                </a:solidFill>
              </a:rPr>
              <a:t>“The total mass of materials before and after a chemical </a:t>
            </a:r>
          </a:p>
          <a:p>
            <a:pPr marL="457200" indent="-457200"/>
            <a:r>
              <a:rPr lang="en-US" i="1">
                <a:solidFill>
                  <a:srgbClr val="FFFF00"/>
                </a:solidFill>
              </a:rPr>
              <a:t>reaction must be the same. For example, if we combine </a:t>
            </a:r>
          </a:p>
          <a:p>
            <a:pPr marL="457200" indent="-457200"/>
            <a:r>
              <a:rPr lang="en-US" i="1">
                <a:solidFill>
                  <a:srgbClr val="FFFF00"/>
                </a:solidFill>
              </a:rPr>
              <a:t>89 grams of oxygen with 11 grams of hydrogen under </a:t>
            </a:r>
          </a:p>
          <a:p>
            <a:pPr marL="457200" indent="-457200"/>
            <a:r>
              <a:rPr lang="en-US" i="1">
                <a:solidFill>
                  <a:srgbClr val="FFFF00"/>
                </a:solidFill>
              </a:rPr>
              <a:t>the appropriate conditions, 100 grams of water will be </a:t>
            </a:r>
          </a:p>
          <a:p>
            <a:pPr marL="457200" indent="-457200"/>
            <a:r>
              <a:rPr lang="en-US" i="1">
                <a:solidFill>
                  <a:srgbClr val="FFFF00"/>
                </a:solidFill>
              </a:rPr>
              <a:t>produced—no more and no less.”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Text Box 2"/>
          <p:cNvSpPr txBox="1">
            <a:spLocks noChangeArrowheads="1"/>
          </p:cNvSpPr>
          <p:nvPr/>
        </p:nvSpPr>
        <p:spPr bwMode="auto">
          <a:xfrm>
            <a:off x="517525" y="349250"/>
            <a:ext cx="2990850" cy="641350"/>
          </a:xfrm>
          <a:prstGeom prst="rect">
            <a:avLst/>
          </a:prstGeom>
          <a:noFill/>
          <a:ln w="9525">
            <a:noFill/>
            <a:miter lim="800000"/>
            <a:headEnd/>
            <a:tailEnd/>
          </a:ln>
          <a:effectLst/>
        </p:spPr>
        <p:txBody>
          <a:bodyPr wrap="none">
            <a:spAutoFit/>
          </a:bodyPr>
          <a:lstStyle/>
          <a:p>
            <a:r>
              <a:rPr lang="en-US" sz="3600" b="1">
                <a:solidFill>
                  <a:srgbClr val="FF6600"/>
                </a:solidFill>
                <a:effectLst>
                  <a:outerShdw blurRad="38100" dist="38100" dir="2700000" algn="tl">
                    <a:srgbClr val="000000"/>
                  </a:outerShdw>
                </a:effectLst>
              </a:rPr>
              <a:t>Dalton’s Laws</a:t>
            </a:r>
          </a:p>
        </p:txBody>
      </p:sp>
      <p:sp>
        <p:nvSpPr>
          <p:cNvPr id="178179" name="Text Box 3"/>
          <p:cNvSpPr txBox="1">
            <a:spLocks noChangeArrowheads="1"/>
          </p:cNvSpPr>
          <p:nvPr/>
        </p:nvSpPr>
        <p:spPr bwMode="auto">
          <a:xfrm>
            <a:off x="441325" y="1209675"/>
            <a:ext cx="8636000" cy="3805238"/>
          </a:xfrm>
          <a:prstGeom prst="rect">
            <a:avLst/>
          </a:prstGeom>
          <a:noFill/>
          <a:ln w="9525">
            <a:noFill/>
            <a:miter lim="800000"/>
            <a:headEnd/>
            <a:tailEnd/>
          </a:ln>
          <a:effectLst/>
        </p:spPr>
        <p:txBody>
          <a:bodyPr wrap="none">
            <a:spAutoFit/>
          </a:bodyPr>
          <a:lstStyle/>
          <a:p>
            <a:pPr marL="457200" indent="-457200"/>
            <a:r>
              <a:rPr lang="en-US" sz="2800">
                <a:solidFill>
                  <a:srgbClr val="FFFF00"/>
                </a:solidFill>
              </a:rPr>
              <a:t>3. The Law of Multiple Proportions:</a:t>
            </a:r>
          </a:p>
          <a:p>
            <a:pPr marL="457200" indent="-457200"/>
            <a:r>
              <a:rPr lang="en-US">
                <a:solidFill>
                  <a:srgbClr val="FFFF00"/>
                </a:solidFill>
              </a:rPr>
              <a:t>	</a:t>
            </a:r>
            <a:r>
              <a:rPr lang="en-US" i="1">
                <a:solidFill>
                  <a:srgbClr val="FFFF00"/>
                </a:solidFill>
              </a:rPr>
              <a:t>“If two elements combine to form more than one compound,</a:t>
            </a:r>
            <a:br>
              <a:rPr lang="en-US" i="1">
                <a:solidFill>
                  <a:srgbClr val="FFFF00"/>
                </a:solidFill>
              </a:rPr>
            </a:br>
            <a:r>
              <a:rPr lang="en-US" i="1">
                <a:solidFill>
                  <a:srgbClr val="FFFF00"/>
                </a:solidFill>
              </a:rPr>
              <a:t>the masses of one of the elements that can combine with a given </a:t>
            </a:r>
            <a:br>
              <a:rPr lang="en-US" i="1">
                <a:solidFill>
                  <a:srgbClr val="FFFF00"/>
                </a:solidFill>
              </a:rPr>
            </a:br>
            <a:r>
              <a:rPr lang="en-US" i="1">
                <a:solidFill>
                  <a:srgbClr val="FFFF00"/>
                </a:solidFill>
              </a:rPr>
              <a:t>mass of the other element are related by factors of small whole</a:t>
            </a:r>
            <a:br>
              <a:rPr lang="en-US" i="1">
                <a:solidFill>
                  <a:srgbClr val="FFFF00"/>
                </a:solidFill>
              </a:rPr>
            </a:br>
            <a:r>
              <a:rPr lang="en-US" i="1">
                <a:solidFill>
                  <a:srgbClr val="FFFF00"/>
                </a:solidFill>
              </a:rPr>
              <a:t>numbers”</a:t>
            </a:r>
          </a:p>
          <a:p>
            <a:pPr marL="457200" indent="-457200"/>
            <a:endParaRPr lang="en-US" i="1">
              <a:solidFill>
                <a:srgbClr val="FFFF00"/>
              </a:solidFill>
            </a:endParaRPr>
          </a:p>
          <a:p>
            <a:pPr marL="457200" indent="-457200"/>
            <a:r>
              <a:rPr lang="en-US">
                <a:solidFill>
                  <a:srgbClr val="FFFF00"/>
                </a:solidFill>
              </a:rPr>
              <a:t>For example, water has an oxygen-to-hydrogen mass ratio of 7.9:1. </a:t>
            </a:r>
            <a:br>
              <a:rPr lang="en-US">
                <a:solidFill>
                  <a:srgbClr val="FFFF00"/>
                </a:solidFill>
              </a:rPr>
            </a:br>
            <a:r>
              <a:rPr lang="en-US">
                <a:solidFill>
                  <a:srgbClr val="FFFF00"/>
                </a:solidFill>
              </a:rPr>
              <a:t>Hydrogen peroxide, another compound consisting of oxygen and </a:t>
            </a:r>
            <a:br>
              <a:rPr lang="en-US">
                <a:solidFill>
                  <a:srgbClr val="FFFF00"/>
                </a:solidFill>
              </a:rPr>
            </a:br>
            <a:r>
              <a:rPr lang="en-US">
                <a:solidFill>
                  <a:srgbClr val="FFFF00"/>
                </a:solidFill>
              </a:rPr>
              <a:t>hydrogen, has an oxygen-to-hydrogen mass ratio of 15.8:1. </a:t>
            </a:r>
            <a:br>
              <a:rPr lang="en-US">
                <a:solidFill>
                  <a:srgbClr val="FFFF00"/>
                </a:solidFill>
              </a:rPr>
            </a:br>
            <a:r>
              <a:rPr lang="en-US">
                <a:solidFill>
                  <a:srgbClr val="FFFF00"/>
                </a:solidFill>
              </a:rPr>
              <a:t>The ratio of these two ratios gives a small whole number.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ext Box 1026"/>
          <p:cNvSpPr txBox="1">
            <a:spLocks noChangeArrowheads="1"/>
          </p:cNvSpPr>
          <p:nvPr/>
        </p:nvSpPr>
        <p:spPr bwMode="auto">
          <a:xfrm>
            <a:off x="1371600" y="1752600"/>
            <a:ext cx="6051550" cy="641350"/>
          </a:xfrm>
          <a:prstGeom prst="rect">
            <a:avLst/>
          </a:prstGeom>
          <a:noFill/>
          <a:ln w="9525">
            <a:noFill/>
            <a:miter lim="800000"/>
            <a:headEnd/>
            <a:tailEnd/>
          </a:ln>
          <a:effectLst/>
        </p:spPr>
        <p:txBody>
          <a:bodyPr wrap="none">
            <a:spAutoFit/>
          </a:bodyPr>
          <a:lstStyle/>
          <a:p>
            <a:r>
              <a:rPr lang="en-US" sz="3600">
                <a:solidFill>
                  <a:srgbClr val="99FF66"/>
                </a:solidFill>
              </a:rPr>
              <a:t>MODERN ATOMIC THEORY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Rectangle 3"/>
          <p:cNvSpPr>
            <a:spLocks noGrp="1" noChangeArrowheads="1"/>
          </p:cNvSpPr>
          <p:nvPr>
            <p:ph type="body" idx="1"/>
          </p:nvPr>
        </p:nvSpPr>
        <p:spPr>
          <a:xfrm>
            <a:off x="0" y="990600"/>
            <a:ext cx="9144000" cy="5486400"/>
          </a:xfrm>
        </p:spPr>
        <p:txBody>
          <a:bodyPr/>
          <a:lstStyle/>
          <a:p>
            <a:pPr lvl="1"/>
            <a:r>
              <a:rPr lang="en-US" b="1">
                <a:solidFill>
                  <a:srgbClr val="FF6600"/>
                </a:solidFill>
              </a:rPr>
              <a:t>Chemical Symbols</a:t>
            </a:r>
          </a:p>
          <a:p>
            <a:pPr lvl="2"/>
            <a:r>
              <a:rPr lang="en-US" sz="2800">
                <a:solidFill>
                  <a:srgbClr val="FFFF00"/>
                </a:solidFill>
              </a:rPr>
              <a:t>There are about a dozen common elements that have s single capitalized letter for their symbol</a:t>
            </a:r>
          </a:p>
          <a:p>
            <a:pPr lvl="2"/>
            <a:r>
              <a:rPr lang="en-US" sz="2800">
                <a:solidFill>
                  <a:srgbClr val="FFFF00"/>
                </a:solidFill>
              </a:rPr>
              <a:t>The rest, that have permanent names have two letters.</a:t>
            </a:r>
          </a:p>
          <a:p>
            <a:pPr lvl="3"/>
            <a:r>
              <a:rPr lang="en-US" sz="2800">
                <a:solidFill>
                  <a:srgbClr val="FFFF00"/>
                </a:solidFill>
              </a:rPr>
              <a:t>the first is capitalized and the second is lower case.</a:t>
            </a:r>
          </a:p>
          <a:p>
            <a:pPr lvl="2"/>
            <a:r>
              <a:rPr lang="en-US" sz="2800">
                <a:solidFill>
                  <a:srgbClr val="FFFF00"/>
                </a:solidFill>
              </a:rPr>
              <a:t>Some elements have symbols from their Latin names.</a:t>
            </a:r>
          </a:p>
          <a:p>
            <a:pPr lvl="2"/>
            <a:r>
              <a:rPr lang="en-US" sz="2800">
                <a:solidFill>
                  <a:srgbClr val="FFFF00"/>
                </a:solidFill>
              </a:rPr>
              <a:t>Ten of the elements have symbols from their Latin or German names.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Rectangle 3"/>
          <p:cNvSpPr>
            <a:spLocks noGrp="1" noChangeArrowheads="1"/>
          </p:cNvSpPr>
          <p:nvPr>
            <p:ph type="body" idx="1"/>
          </p:nvPr>
        </p:nvSpPr>
        <p:spPr>
          <a:xfrm>
            <a:off x="0" y="609600"/>
            <a:ext cx="9144000" cy="6248400"/>
          </a:xfrm>
        </p:spPr>
        <p:txBody>
          <a:bodyPr/>
          <a:lstStyle/>
          <a:p>
            <a:pPr lvl="1"/>
            <a:r>
              <a:rPr lang="en-US" b="1">
                <a:solidFill>
                  <a:srgbClr val="FF6600"/>
                </a:solidFill>
              </a:rPr>
              <a:t>Symbols and Atomic Structure</a:t>
            </a:r>
            <a:endParaRPr lang="en-US">
              <a:solidFill>
                <a:srgbClr val="FF6600"/>
              </a:solidFill>
            </a:endParaRPr>
          </a:p>
          <a:p>
            <a:pPr lvl="2"/>
            <a:r>
              <a:rPr lang="en-US" sz="2800">
                <a:solidFill>
                  <a:srgbClr val="FFFF00"/>
                </a:solidFill>
              </a:rPr>
              <a:t>A </a:t>
            </a:r>
            <a:r>
              <a:rPr lang="en-US" sz="2800" b="1">
                <a:solidFill>
                  <a:srgbClr val="FF6600"/>
                </a:solidFill>
              </a:rPr>
              <a:t>molecule</a:t>
            </a:r>
            <a:r>
              <a:rPr lang="en-US" sz="2800">
                <a:solidFill>
                  <a:srgbClr val="FFFF00"/>
                </a:solidFill>
              </a:rPr>
              <a:t> is a particle that is composed of two or more atoms held together by a chemical bond.</a:t>
            </a:r>
          </a:p>
          <a:p>
            <a:pPr lvl="2"/>
            <a:r>
              <a:rPr lang="en-US" sz="2800" b="1">
                <a:solidFill>
                  <a:srgbClr val="FF6600"/>
                </a:solidFill>
              </a:rPr>
              <a:t>Isotopes</a:t>
            </a:r>
            <a:r>
              <a:rPr lang="en-US" sz="2800">
                <a:solidFill>
                  <a:srgbClr val="FFFF00"/>
                </a:solidFill>
              </a:rPr>
              <a:t> are atoms of an element with identical chemical properties, but different masses due to a difference in the number of neutrons.</a:t>
            </a:r>
          </a:p>
          <a:p>
            <a:pPr lvl="2"/>
            <a:r>
              <a:rPr lang="en-US" sz="2800">
                <a:solidFill>
                  <a:srgbClr val="FFFF00"/>
                </a:solidFill>
              </a:rPr>
              <a:t>The </a:t>
            </a:r>
            <a:r>
              <a:rPr lang="en-US" sz="2800" b="1">
                <a:solidFill>
                  <a:srgbClr val="FF6600"/>
                </a:solidFill>
              </a:rPr>
              <a:t>atomic mass</a:t>
            </a:r>
            <a:r>
              <a:rPr lang="en-US" sz="2800">
                <a:solidFill>
                  <a:srgbClr val="FFFF00"/>
                </a:solidFill>
              </a:rPr>
              <a:t> of an element is the average of all the atomic masses of the isotopes.</a:t>
            </a:r>
          </a:p>
          <a:p>
            <a:pPr lvl="3"/>
            <a:r>
              <a:rPr lang="en-US" sz="2800">
                <a:solidFill>
                  <a:srgbClr val="FFFF00"/>
                </a:solidFill>
              </a:rPr>
              <a:t>an isotopes contribution is determined by its relative abundance.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type="body" idx="1"/>
          </p:nvPr>
        </p:nvSpPr>
        <p:spPr>
          <a:xfrm>
            <a:off x="0" y="914400"/>
            <a:ext cx="9144000" cy="5486400"/>
          </a:xfrm>
        </p:spPr>
        <p:txBody>
          <a:bodyPr/>
          <a:lstStyle/>
          <a:p>
            <a:pPr lvl="2"/>
            <a:r>
              <a:rPr lang="en-US" sz="2800">
                <a:solidFill>
                  <a:srgbClr val="FFFF00"/>
                </a:solidFill>
              </a:rPr>
              <a:t>The mass of an element is the mass of the element compared to an isotope of carbon Carbon 12.</a:t>
            </a:r>
          </a:p>
          <a:p>
            <a:pPr lvl="3"/>
            <a:r>
              <a:rPr lang="en-US" sz="2800">
                <a:solidFill>
                  <a:srgbClr val="FFFF00"/>
                </a:solidFill>
              </a:rPr>
              <a:t>Carbon 12 is assigned an atomic mass of 12.00 g.</a:t>
            </a:r>
          </a:p>
          <a:p>
            <a:pPr lvl="3"/>
            <a:r>
              <a:rPr lang="en-US" sz="2800">
                <a:solidFill>
                  <a:srgbClr val="FFFF00"/>
                </a:solidFill>
              </a:rPr>
              <a:t>12.00 is one atomic mass unit</a:t>
            </a:r>
          </a:p>
          <a:p>
            <a:pPr lvl="2"/>
            <a:r>
              <a:rPr lang="en-US" sz="2800">
                <a:solidFill>
                  <a:srgbClr val="FFFF00"/>
                </a:solidFill>
              </a:rPr>
              <a:t>The number of protons and neutrons in an atom is its </a:t>
            </a:r>
            <a:r>
              <a:rPr lang="en-US" sz="2800" b="1">
                <a:solidFill>
                  <a:srgbClr val="FF6600"/>
                </a:solidFill>
              </a:rPr>
              <a:t>mass number</a:t>
            </a:r>
            <a:r>
              <a:rPr lang="en-US" sz="2800" b="1">
                <a:solidFill>
                  <a:srgbClr val="FFFF00"/>
                </a:solidFill>
              </a:rPr>
              <a:t>.</a:t>
            </a:r>
          </a:p>
          <a:p>
            <a:pPr lvl="2"/>
            <a:r>
              <a:rPr lang="en-US" sz="2800">
                <a:solidFill>
                  <a:srgbClr val="FFFF00"/>
                </a:solidFill>
              </a:rPr>
              <a:t>Atomic numbers are whole numbers</a:t>
            </a:r>
          </a:p>
          <a:p>
            <a:pPr lvl="2"/>
            <a:r>
              <a:rPr lang="en-US" sz="2800">
                <a:solidFill>
                  <a:srgbClr val="FFFF00"/>
                </a:solidFill>
              </a:rPr>
              <a:t>Mass numbers are whole numbers</a:t>
            </a:r>
          </a:p>
          <a:p>
            <a:pPr lvl="2"/>
            <a:r>
              <a:rPr lang="en-US" sz="2800">
                <a:solidFill>
                  <a:srgbClr val="FFFF00"/>
                </a:solidFill>
              </a:rPr>
              <a:t>The atomic mass is not a whole number.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ext Box 2"/>
          <p:cNvSpPr txBox="1">
            <a:spLocks noChangeArrowheads="1"/>
          </p:cNvSpPr>
          <p:nvPr/>
        </p:nvSpPr>
        <p:spPr bwMode="auto">
          <a:xfrm>
            <a:off x="2819400" y="1905000"/>
            <a:ext cx="4135438" cy="1616075"/>
          </a:xfrm>
          <a:prstGeom prst="rect">
            <a:avLst/>
          </a:prstGeom>
          <a:noFill/>
          <a:ln w="9525">
            <a:noFill/>
            <a:miter lim="800000"/>
            <a:headEnd/>
            <a:tailEnd/>
          </a:ln>
          <a:effectLst/>
        </p:spPr>
        <p:txBody>
          <a:bodyPr wrap="none">
            <a:spAutoFit/>
          </a:bodyPr>
          <a:lstStyle/>
          <a:p>
            <a:r>
              <a:rPr lang="en-US" sz="10000">
                <a:solidFill>
                  <a:srgbClr val="FFFF00"/>
                </a:solidFill>
              </a:rPr>
              <a:t>Symbol</a:t>
            </a:r>
          </a:p>
        </p:txBody>
      </p:sp>
      <p:sp>
        <p:nvSpPr>
          <p:cNvPr id="181251" name="Text Box 3"/>
          <p:cNvSpPr txBox="1">
            <a:spLocks noChangeArrowheads="1"/>
          </p:cNvSpPr>
          <p:nvPr/>
        </p:nvSpPr>
        <p:spPr bwMode="auto">
          <a:xfrm>
            <a:off x="457200" y="1828800"/>
            <a:ext cx="2365375" cy="579438"/>
          </a:xfrm>
          <a:prstGeom prst="rect">
            <a:avLst/>
          </a:prstGeom>
          <a:noFill/>
          <a:ln w="9525">
            <a:noFill/>
            <a:miter lim="800000"/>
            <a:headEnd/>
            <a:tailEnd/>
          </a:ln>
          <a:effectLst/>
        </p:spPr>
        <p:txBody>
          <a:bodyPr wrap="none">
            <a:spAutoFit/>
          </a:bodyPr>
          <a:lstStyle/>
          <a:p>
            <a:r>
              <a:rPr lang="en-US" sz="3200">
                <a:solidFill>
                  <a:srgbClr val="FF6600"/>
                </a:solidFill>
              </a:rPr>
              <a:t>Atomic Mass</a:t>
            </a:r>
          </a:p>
        </p:txBody>
      </p:sp>
      <p:sp>
        <p:nvSpPr>
          <p:cNvPr id="181252" name="Text Box 4"/>
          <p:cNvSpPr txBox="1">
            <a:spLocks noChangeArrowheads="1"/>
          </p:cNvSpPr>
          <p:nvPr/>
        </p:nvSpPr>
        <p:spPr bwMode="auto">
          <a:xfrm>
            <a:off x="457200" y="3152775"/>
            <a:ext cx="2836863" cy="579438"/>
          </a:xfrm>
          <a:prstGeom prst="rect">
            <a:avLst/>
          </a:prstGeom>
          <a:noFill/>
          <a:ln w="9525">
            <a:noFill/>
            <a:miter lim="800000"/>
            <a:headEnd/>
            <a:tailEnd/>
          </a:ln>
          <a:effectLst/>
        </p:spPr>
        <p:txBody>
          <a:bodyPr wrap="none">
            <a:spAutoFit/>
          </a:bodyPr>
          <a:lstStyle/>
          <a:p>
            <a:r>
              <a:rPr lang="en-US" sz="3200">
                <a:solidFill>
                  <a:srgbClr val="FF6600"/>
                </a:solidFill>
              </a:rPr>
              <a:t>Atomic Number</a:t>
            </a:r>
          </a:p>
        </p:txBody>
      </p:sp>
      <p:sp>
        <p:nvSpPr>
          <p:cNvPr id="181253" name="Text Box 5"/>
          <p:cNvSpPr txBox="1">
            <a:spLocks noChangeArrowheads="1"/>
          </p:cNvSpPr>
          <p:nvPr/>
        </p:nvSpPr>
        <p:spPr bwMode="auto">
          <a:xfrm>
            <a:off x="6934200" y="1600200"/>
            <a:ext cx="1460500" cy="1066800"/>
          </a:xfrm>
          <a:prstGeom prst="rect">
            <a:avLst/>
          </a:prstGeom>
          <a:noFill/>
          <a:ln w="9525">
            <a:noFill/>
            <a:miter lim="800000"/>
            <a:headEnd/>
            <a:tailEnd/>
          </a:ln>
          <a:effectLst/>
        </p:spPr>
        <p:txBody>
          <a:bodyPr wrap="none">
            <a:spAutoFit/>
          </a:bodyPr>
          <a:lstStyle/>
          <a:p>
            <a:r>
              <a:rPr lang="en-US" sz="3200">
                <a:solidFill>
                  <a:srgbClr val="FF6600"/>
                </a:solidFill>
              </a:rPr>
              <a:t>Charge </a:t>
            </a:r>
            <a:br>
              <a:rPr lang="en-US" sz="3200">
                <a:solidFill>
                  <a:srgbClr val="FF6600"/>
                </a:solidFill>
              </a:rPr>
            </a:br>
            <a:r>
              <a:rPr lang="en-US" sz="3200">
                <a:solidFill>
                  <a:srgbClr val="FF6600"/>
                </a:solidFill>
              </a:rPr>
              <a:t>(if 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0" y="1981200"/>
            <a:ext cx="9144000" cy="4114800"/>
          </a:xfrm>
        </p:spPr>
        <p:txBody>
          <a:bodyPr/>
          <a:lstStyle/>
          <a:p>
            <a:pPr algn="ctr"/>
            <a:r>
              <a:rPr lang="en-US" sz="4400" b="1">
                <a:solidFill>
                  <a:srgbClr val="FF6600"/>
                </a:solidFill>
              </a:rPr>
              <a:t>Classifying Matter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3413125" y="1311275"/>
            <a:ext cx="2017713" cy="3140075"/>
          </a:xfrm>
          <a:prstGeom prst="rect">
            <a:avLst/>
          </a:prstGeom>
          <a:noFill/>
          <a:ln w="9525">
            <a:noFill/>
            <a:miter lim="800000"/>
            <a:headEnd/>
            <a:tailEnd/>
          </a:ln>
          <a:effectLst/>
        </p:spPr>
        <p:txBody>
          <a:bodyPr wrap="none">
            <a:spAutoFit/>
          </a:bodyPr>
          <a:lstStyle/>
          <a:p>
            <a:r>
              <a:rPr lang="en-US" sz="20000">
                <a:solidFill>
                  <a:srgbClr val="FFFF00"/>
                </a:solidFill>
              </a:rPr>
              <a:t>H</a:t>
            </a:r>
          </a:p>
        </p:txBody>
      </p:sp>
      <p:sp>
        <p:nvSpPr>
          <p:cNvPr id="182275" name="Text Box 3"/>
          <p:cNvSpPr txBox="1">
            <a:spLocks noChangeArrowheads="1"/>
          </p:cNvSpPr>
          <p:nvPr/>
        </p:nvSpPr>
        <p:spPr bwMode="auto">
          <a:xfrm>
            <a:off x="365125" y="44450"/>
            <a:ext cx="2139950" cy="641350"/>
          </a:xfrm>
          <a:prstGeom prst="rect">
            <a:avLst/>
          </a:prstGeom>
          <a:noFill/>
          <a:ln w="9525">
            <a:noFill/>
            <a:miter lim="800000"/>
            <a:headEnd/>
            <a:tailEnd/>
          </a:ln>
          <a:effectLst/>
        </p:spPr>
        <p:txBody>
          <a:bodyPr wrap="none">
            <a:spAutoFit/>
          </a:bodyPr>
          <a:lstStyle/>
          <a:p>
            <a:r>
              <a:rPr lang="en-US" sz="3600" b="1">
                <a:solidFill>
                  <a:srgbClr val="FFFF00"/>
                </a:solidFill>
                <a:effectLst>
                  <a:outerShdw blurRad="38100" dist="38100" dir="2700000" algn="tl">
                    <a:srgbClr val="000000"/>
                  </a:outerShdw>
                </a:effectLst>
              </a:rPr>
              <a:t>Hydrogen</a:t>
            </a:r>
          </a:p>
        </p:txBody>
      </p:sp>
      <p:sp>
        <p:nvSpPr>
          <p:cNvPr id="182276" name="Text Box 4"/>
          <p:cNvSpPr txBox="1">
            <a:spLocks noChangeArrowheads="1"/>
          </p:cNvSpPr>
          <p:nvPr/>
        </p:nvSpPr>
        <p:spPr bwMode="auto">
          <a:xfrm>
            <a:off x="2743200" y="1600200"/>
            <a:ext cx="539750" cy="946150"/>
          </a:xfrm>
          <a:prstGeom prst="rect">
            <a:avLst/>
          </a:prstGeom>
          <a:noFill/>
          <a:ln w="9525">
            <a:noFill/>
            <a:miter lim="800000"/>
            <a:headEnd/>
            <a:tailEnd/>
          </a:ln>
          <a:effectLst/>
        </p:spPr>
        <p:txBody>
          <a:bodyPr wrap="none">
            <a:spAutoFit/>
          </a:bodyPr>
          <a:lstStyle/>
          <a:p>
            <a:r>
              <a:rPr lang="en-US" sz="5600">
                <a:solidFill>
                  <a:srgbClr val="FF6600"/>
                </a:solidFill>
              </a:rPr>
              <a:t>1</a:t>
            </a:r>
          </a:p>
        </p:txBody>
      </p:sp>
      <p:sp>
        <p:nvSpPr>
          <p:cNvPr id="182277" name="Text Box 5"/>
          <p:cNvSpPr txBox="1">
            <a:spLocks noChangeArrowheads="1"/>
          </p:cNvSpPr>
          <p:nvPr/>
        </p:nvSpPr>
        <p:spPr bwMode="auto">
          <a:xfrm>
            <a:off x="2743200" y="3136900"/>
            <a:ext cx="539750" cy="946150"/>
          </a:xfrm>
          <a:prstGeom prst="rect">
            <a:avLst/>
          </a:prstGeom>
          <a:noFill/>
          <a:ln w="9525">
            <a:noFill/>
            <a:miter lim="800000"/>
            <a:headEnd/>
            <a:tailEnd/>
          </a:ln>
          <a:effectLst/>
        </p:spPr>
        <p:txBody>
          <a:bodyPr wrap="none">
            <a:spAutoFit/>
          </a:bodyPr>
          <a:lstStyle/>
          <a:p>
            <a:r>
              <a:rPr lang="en-US" sz="5600">
                <a:solidFill>
                  <a:srgbClr val="FF6600"/>
                </a:solidFill>
              </a:rPr>
              <a:t>1</a:t>
            </a:r>
          </a:p>
        </p:txBody>
      </p:sp>
      <p:sp>
        <p:nvSpPr>
          <p:cNvPr id="182278" name="Text Box 6"/>
          <p:cNvSpPr txBox="1">
            <a:spLocks noChangeArrowheads="1"/>
          </p:cNvSpPr>
          <p:nvPr/>
        </p:nvSpPr>
        <p:spPr bwMode="auto">
          <a:xfrm>
            <a:off x="5851525" y="958850"/>
            <a:ext cx="2381250" cy="1739900"/>
          </a:xfrm>
          <a:prstGeom prst="rect">
            <a:avLst/>
          </a:prstGeom>
          <a:noFill/>
          <a:ln w="9525">
            <a:noFill/>
            <a:miter lim="800000"/>
            <a:headEnd/>
            <a:tailEnd/>
          </a:ln>
          <a:effectLst/>
        </p:spPr>
        <p:txBody>
          <a:bodyPr wrap="none">
            <a:spAutoFit/>
          </a:bodyPr>
          <a:lstStyle/>
          <a:p>
            <a:r>
              <a:rPr lang="en-US" sz="3600">
                <a:solidFill>
                  <a:schemeClr val="accent1"/>
                </a:solidFill>
              </a:rPr>
              <a:t>Protons: 1</a:t>
            </a:r>
          </a:p>
          <a:p>
            <a:r>
              <a:rPr lang="en-US" sz="3600">
                <a:solidFill>
                  <a:schemeClr val="accent1"/>
                </a:solidFill>
              </a:rPr>
              <a:t>Neutrons: 0</a:t>
            </a:r>
          </a:p>
          <a:p>
            <a:r>
              <a:rPr lang="en-US" sz="3600">
                <a:solidFill>
                  <a:schemeClr val="accent1"/>
                </a:solidFill>
              </a:rPr>
              <a:t>Electrons: 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Text Box 2"/>
          <p:cNvSpPr txBox="1">
            <a:spLocks noChangeArrowheads="1"/>
          </p:cNvSpPr>
          <p:nvPr/>
        </p:nvSpPr>
        <p:spPr bwMode="auto">
          <a:xfrm>
            <a:off x="3413125" y="1311275"/>
            <a:ext cx="3144838" cy="3140075"/>
          </a:xfrm>
          <a:prstGeom prst="rect">
            <a:avLst/>
          </a:prstGeom>
          <a:noFill/>
          <a:ln w="9525">
            <a:noFill/>
            <a:miter lim="800000"/>
            <a:headEnd/>
            <a:tailEnd/>
          </a:ln>
          <a:effectLst/>
        </p:spPr>
        <p:txBody>
          <a:bodyPr wrap="none">
            <a:spAutoFit/>
          </a:bodyPr>
          <a:lstStyle/>
          <a:p>
            <a:r>
              <a:rPr lang="en-US" sz="20000">
                <a:solidFill>
                  <a:srgbClr val="FFFF00"/>
                </a:solidFill>
              </a:rPr>
              <a:t>Na</a:t>
            </a:r>
          </a:p>
        </p:txBody>
      </p:sp>
      <p:sp>
        <p:nvSpPr>
          <p:cNvPr id="183299" name="Text Box 3"/>
          <p:cNvSpPr txBox="1">
            <a:spLocks noChangeArrowheads="1"/>
          </p:cNvSpPr>
          <p:nvPr/>
        </p:nvSpPr>
        <p:spPr bwMode="auto">
          <a:xfrm>
            <a:off x="365125" y="44450"/>
            <a:ext cx="1682750" cy="641350"/>
          </a:xfrm>
          <a:prstGeom prst="rect">
            <a:avLst/>
          </a:prstGeom>
          <a:noFill/>
          <a:ln w="9525">
            <a:noFill/>
            <a:miter lim="800000"/>
            <a:headEnd/>
            <a:tailEnd/>
          </a:ln>
          <a:effectLst/>
        </p:spPr>
        <p:txBody>
          <a:bodyPr wrap="none">
            <a:spAutoFit/>
          </a:bodyPr>
          <a:lstStyle/>
          <a:p>
            <a:r>
              <a:rPr lang="en-US" sz="3600" b="1">
                <a:solidFill>
                  <a:srgbClr val="FFFF00"/>
                </a:solidFill>
                <a:effectLst>
                  <a:outerShdw blurRad="38100" dist="38100" dir="2700000" algn="tl">
                    <a:srgbClr val="000000"/>
                  </a:outerShdw>
                </a:effectLst>
              </a:rPr>
              <a:t>Sodium</a:t>
            </a:r>
          </a:p>
        </p:txBody>
      </p:sp>
      <p:sp>
        <p:nvSpPr>
          <p:cNvPr id="183300" name="Text Box 4"/>
          <p:cNvSpPr txBox="1">
            <a:spLocks noChangeArrowheads="1"/>
          </p:cNvSpPr>
          <p:nvPr/>
        </p:nvSpPr>
        <p:spPr bwMode="auto">
          <a:xfrm>
            <a:off x="2362200" y="1600200"/>
            <a:ext cx="895350" cy="946150"/>
          </a:xfrm>
          <a:prstGeom prst="rect">
            <a:avLst/>
          </a:prstGeom>
          <a:noFill/>
          <a:ln w="9525">
            <a:noFill/>
            <a:miter lim="800000"/>
            <a:headEnd/>
            <a:tailEnd/>
          </a:ln>
          <a:effectLst/>
        </p:spPr>
        <p:txBody>
          <a:bodyPr wrap="none">
            <a:spAutoFit/>
          </a:bodyPr>
          <a:lstStyle/>
          <a:p>
            <a:r>
              <a:rPr lang="en-US" sz="5600">
                <a:solidFill>
                  <a:srgbClr val="FF6600"/>
                </a:solidFill>
              </a:rPr>
              <a:t>23</a:t>
            </a:r>
          </a:p>
        </p:txBody>
      </p:sp>
      <p:sp>
        <p:nvSpPr>
          <p:cNvPr id="183301" name="Text Box 5"/>
          <p:cNvSpPr txBox="1">
            <a:spLocks noChangeArrowheads="1"/>
          </p:cNvSpPr>
          <p:nvPr/>
        </p:nvSpPr>
        <p:spPr bwMode="auto">
          <a:xfrm>
            <a:off x="2514600" y="3136900"/>
            <a:ext cx="895350" cy="946150"/>
          </a:xfrm>
          <a:prstGeom prst="rect">
            <a:avLst/>
          </a:prstGeom>
          <a:noFill/>
          <a:ln w="9525">
            <a:noFill/>
            <a:miter lim="800000"/>
            <a:headEnd/>
            <a:tailEnd/>
          </a:ln>
          <a:effectLst/>
        </p:spPr>
        <p:txBody>
          <a:bodyPr wrap="none">
            <a:spAutoFit/>
          </a:bodyPr>
          <a:lstStyle/>
          <a:p>
            <a:r>
              <a:rPr lang="en-US" sz="5600">
                <a:solidFill>
                  <a:srgbClr val="FF6600"/>
                </a:solidFill>
              </a:rPr>
              <a:t>11</a:t>
            </a:r>
          </a:p>
        </p:txBody>
      </p:sp>
      <p:sp>
        <p:nvSpPr>
          <p:cNvPr id="183302" name="Text Box 6"/>
          <p:cNvSpPr txBox="1">
            <a:spLocks noChangeArrowheads="1"/>
          </p:cNvSpPr>
          <p:nvPr/>
        </p:nvSpPr>
        <p:spPr bwMode="auto">
          <a:xfrm>
            <a:off x="6324600" y="609600"/>
            <a:ext cx="2609850" cy="1739900"/>
          </a:xfrm>
          <a:prstGeom prst="rect">
            <a:avLst/>
          </a:prstGeom>
          <a:noFill/>
          <a:ln w="9525">
            <a:noFill/>
            <a:miter lim="800000"/>
            <a:headEnd/>
            <a:tailEnd/>
          </a:ln>
          <a:effectLst/>
        </p:spPr>
        <p:txBody>
          <a:bodyPr wrap="none">
            <a:spAutoFit/>
          </a:bodyPr>
          <a:lstStyle/>
          <a:p>
            <a:r>
              <a:rPr lang="en-US" sz="3600">
                <a:solidFill>
                  <a:schemeClr val="accent1"/>
                </a:solidFill>
              </a:rPr>
              <a:t>Protons: 11</a:t>
            </a:r>
          </a:p>
          <a:p>
            <a:r>
              <a:rPr lang="en-US" sz="3600">
                <a:solidFill>
                  <a:schemeClr val="accent1"/>
                </a:solidFill>
              </a:rPr>
              <a:t>Neutrons: 12</a:t>
            </a:r>
          </a:p>
          <a:p>
            <a:r>
              <a:rPr lang="en-US" sz="3600">
                <a:solidFill>
                  <a:schemeClr val="accent1"/>
                </a:solidFill>
              </a:rPr>
              <a:t>Electrons: 11</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ext Box 2"/>
          <p:cNvSpPr txBox="1">
            <a:spLocks noChangeArrowheads="1"/>
          </p:cNvSpPr>
          <p:nvPr/>
        </p:nvSpPr>
        <p:spPr bwMode="auto">
          <a:xfrm>
            <a:off x="441325" y="273050"/>
            <a:ext cx="1987550" cy="641350"/>
          </a:xfrm>
          <a:prstGeom prst="rect">
            <a:avLst/>
          </a:prstGeom>
          <a:noFill/>
          <a:ln w="9525">
            <a:noFill/>
            <a:miter lim="800000"/>
            <a:headEnd/>
            <a:tailEnd/>
          </a:ln>
          <a:effectLst/>
        </p:spPr>
        <p:txBody>
          <a:bodyPr wrap="none">
            <a:spAutoFit/>
          </a:bodyPr>
          <a:lstStyle/>
          <a:p>
            <a:r>
              <a:rPr lang="en-US" sz="3600" b="1">
                <a:solidFill>
                  <a:srgbClr val="FF6600"/>
                </a:solidFill>
                <a:effectLst>
                  <a:outerShdw blurRad="38100" dist="38100" dir="2700000" algn="tl">
                    <a:srgbClr val="000000"/>
                  </a:outerShdw>
                </a:effectLst>
              </a:rPr>
              <a:t>Rhenium</a:t>
            </a:r>
          </a:p>
        </p:txBody>
      </p:sp>
      <p:sp>
        <p:nvSpPr>
          <p:cNvPr id="184323" name="Text Box 3"/>
          <p:cNvSpPr txBox="1">
            <a:spLocks noChangeArrowheads="1"/>
          </p:cNvSpPr>
          <p:nvPr/>
        </p:nvSpPr>
        <p:spPr bwMode="auto">
          <a:xfrm>
            <a:off x="2971800" y="1371600"/>
            <a:ext cx="3005138" cy="3140075"/>
          </a:xfrm>
          <a:prstGeom prst="rect">
            <a:avLst/>
          </a:prstGeom>
          <a:noFill/>
          <a:ln w="9525">
            <a:noFill/>
            <a:miter lim="800000"/>
            <a:headEnd/>
            <a:tailEnd/>
          </a:ln>
          <a:effectLst/>
        </p:spPr>
        <p:txBody>
          <a:bodyPr wrap="none">
            <a:spAutoFit/>
          </a:bodyPr>
          <a:lstStyle/>
          <a:p>
            <a:r>
              <a:rPr lang="en-US" sz="20000">
                <a:solidFill>
                  <a:srgbClr val="FFFF00"/>
                </a:solidFill>
              </a:rPr>
              <a:t>Re</a:t>
            </a:r>
          </a:p>
        </p:txBody>
      </p:sp>
      <p:sp>
        <p:nvSpPr>
          <p:cNvPr id="184324" name="Text Box 4"/>
          <p:cNvSpPr txBox="1">
            <a:spLocks noChangeArrowheads="1"/>
          </p:cNvSpPr>
          <p:nvPr/>
        </p:nvSpPr>
        <p:spPr bwMode="auto">
          <a:xfrm>
            <a:off x="1584325" y="1552575"/>
            <a:ext cx="1250950" cy="946150"/>
          </a:xfrm>
          <a:prstGeom prst="rect">
            <a:avLst/>
          </a:prstGeom>
          <a:noFill/>
          <a:ln w="9525">
            <a:noFill/>
            <a:miter lim="800000"/>
            <a:headEnd/>
            <a:tailEnd/>
          </a:ln>
          <a:effectLst/>
        </p:spPr>
        <p:txBody>
          <a:bodyPr wrap="none">
            <a:spAutoFit/>
          </a:bodyPr>
          <a:lstStyle/>
          <a:p>
            <a:r>
              <a:rPr lang="en-US" sz="5600">
                <a:solidFill>
                  <a:srgbClr val="FF6600"/>
                </a:solidFill>
              </a:rPr>
              <a:t>186</a:t>
            </a:r>
          </a:p>
        </p:txBody>
      </p:sp>
      <p:sp>
        <p:nvSpPr>
          <p:cNvPr id="184325" name="Text Box 5"/>
          <p:cNvSpPr txBox="1">
            <a:spLocks noChangeArrowheads="1"/>
          </p:cNvSpPr>
          <p:nvPr/>
        </p:nvSpPr>
        <p:spPr bwMode="auto">
          <a:xfrm>
            <a:off x="1736725" y="3305175"/>
            <a:ext cx="895350" cy="946150"/>
          </a:xfrm>
          <a:prstGeom prst="rect">
            <a:avLst/>
          </a:prstGeom>
          <a:noFill/>
          <a:ln w="9525">
            <a:noFill/>
            <a:miter lim="800000"/>
            <a:headEnd/>
            <a:tailEnd/>
          </a:ln>
          <a:effectLst/>
        </p:spPr>
        <p:txBody>
          <a:bodyPr wrap="none">
            <a:spAutoFit/>
          </a:bodyPr>
          <a:lstStyle/>
          <a:p>
            <a:r>
              <a:rPr lang="en-US" sz="5600">
                <a:solidFill>
                  <a:srgbClr val="FF6600"/>
                </a:solidFill>
              </a:rPr>
              <a:t>75</a:t>
            </a:r>
          </a:p>
        </p:txBody>
      </p:sp>
      <p:sp>
        <p:nvSpPr>
          <p:cNvPr id="184326" name="Text Box 6"/>
          <p:cNvSpPr txBox="1">
            <a:spLocks noChangeArrowheads="1"/>
          </p:cNvSpPr>
          <p:nvPr/>
        </p:nvSpPr>
        <p:spPr bwMode="auto">
          <a:xfrm>
            <a:off x="6019800" y="914400"/>
            <a:ext cx="2787650" cy="1739900"/>
          </a:xfrm>
          <a:prstGeom prst="rect">
            <a:avLst/>
          </a:prstGeom>
          <a:noFill/>
          <a:ln w="9525">
            <a:noFill/>
            <a:miter lim="800000"/>
            <a:headEnd/>
            <a:tailEnd/>
          </a:ln>
          <a:effectLst/>
        </p:spPr>
        <p:txBody>
          <a:bodyPr wrap="none">
            <a:spAutoFit/>
          </a:bodyPr>
          <a:lstStyle/>
          <a:p>
            <a:r>
              <a:rPr lang="en-US" sz="3600">
                <a:solidFill>
                  <a:schemeClr val="accent1"/>
                </a:solidFill>
              </a:rPr>
              <a:t>Protons: 75</a:t>
            </a:r>
          </a:p>
          <a:p>
            <a:r>
              <a:rPr lang="en-US" sz="3600">
                <a:solidFill>
                  <a:schemeClr val="accent1"/>
                </a:solidFill>
              </a:rPr>
              <a:t>Neutrons: 111</a:t>
            </a:r>
          </a:p>
          <a:p>
            <a:r>
              <a:rPr lang="en-US" sz="3600">
                <a:solidFill>
                  <a:schemeClr val="accent1"/>
                </a:solidFill>
              </a:rPr>
              <a:t>Electrons: 75</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ext Box 2"/>
          <p:cNvSpPr txBox="1">
            <a:spLocks noChangeArrowheads="1"/>
          </p:cNvSpPr>
          <p:nvPr/>
        </p:nvSpPr>
        <p:spPr bwMode="auto">
          <a:xfrm>
            <a:off x="441325" y="273050"/>
            <a:ext cx="3473450" cy="641350"/>
          </a:xfrm>
          <a:prstGeom prst="rect">
            <a:avLst/>
          </a:prstGeom>
          <a:noFill/>
          <a:ln w="9525">
            <a:noFill/>
            <a:miter lim="800000"/>
            <a:headEnd/>
            <a:tailEnd/>
          </a:ln>
          <a:effectLst/>
        </p:spPr>
        <p:txBody>
          <a:bodyPr wrap="none">
            <a:spAutoFit/>
          </a:bodyPr>
          <a:lstStyle/>
          <a:p>
            <a:r>
              <a:rPr lang="en-US" sz="3600" b="1">
                <a:solidFill>
                  <a:srgbClr val="FF6600"/>
                </a:solidFill>
                <a:effectLst>
                  <a:outerShdw blurRad="38100" dist="38100" dir="2700000" algn="tl">
                    <a:srgbClr val="000000"/>
                  </a:outerShdw>
                </a:effectLst>
              </a:rPr>
              <a:t>Rhenium isotope</a:t>
            </a:r>
          </a:p>
        </p:txBody>
      </p:sp>
      <p:sp>
        <p:nvSpPr>
          <p:cNvPr id="186371" name="Text Box 3"/>
          <p:cNvSpPr txBox="1">
            <a:spLocks noChangeArrowheads="1"/>
          </p:cNvSpPr>
          <p:nvPr/>
        </p:nvSpPr>
        <p:spPr bwMode="auto">
          <a:xfrm>
            <a:off x="2971800" y="1371600"/>
            <a:ext cx="3005138" cy="3140075"/>
          </a:xfrm>
          <a:prstGeom prst="rect">
            <a:avLst/>
          </a:prstGeom>
          <a:noFill/>
          <a:ln w="9525">
            <a:noFill/>
            <a:miter lim="800000"/>
            <a:headEnd/>
            <a:tailEnd/>
          </a:ln>
          <a:effectLst/>
        </p:spPr>
        <p:txBody>
          <a:bodyPr wrap="none">
            <a:spAutoFit/>
          </a:bodyPr>
          <a:lstStyle/>
          <a:p>
            <a:r>
              <a:rPr lang="en-US" sz="20000">
                <a:solidFill>
                  <a:srgbClr val="FFFF00"/>
                </a:solidFill>
              </a:rPr>
              <a:t>Re</a:t>
            </a:r>
          </a:p>
        </p:txBody>
      </p:sp>
      <p:sp>
        <p:nvSpPr>
          <p:cNvPr id="186372" name="Text Box 4"/>
          <p:cNvSpPr txBox="1">
            <a:spLocks noChangeArrowheads="1"/>
          </p:cNvSpPr>
          <p:nvPr/>
        </p:nvSpPr>
        <p:spPr bwMode="auto">
          <a:xfrm>
            <a:off x="1584325" y="1552575"/>
            <a:ext cx="1250950" cy="946150"/>
          </a:xfrm>
          <a:prstGeom prst="rect">
            <a:avLst/>
          </a:prstGeom>
          <a:noFill/>
          <a:ln w="9525">
            <a:noFill/>
            <a:miter lim="800000"/>
            <a:headEnd/>
            <a:tailEnd/>
          </a:ln>
          <a:effectLst/>
        </p:spPr>
        <p:txBody>
          <a:bodyPr wrap="none">
            <a:spAutoFit/>
          </a:bodyPr>
          <a:lstStyle/>
          <a:p>
            <a:r>
              <a:rPr lang="en-US" sz="5600">
                <a:solidFill>
                  <a:srgbClr val="FF6600"/>
                </a:solidFill>
              </a:rPr>
              <a:t>187</a:t>
            </a:r>
          </a:p>
        </p:txBody>
      </p:sp>
      <p:sp>
        <p:nvSpPr>
          <p:cNvPr id="186373" name="Text Box 5"/>
          <p:cNvSpPr txBox="1">
            <a:spLocks noChangeArrowheads="1"/>
          </p:cNvSpPr>
          <p:nvPr/>
        </p:nvSpPr>
        <p:spPr bwMode="auto">
          <a:xfrm>
            <a:off x="1736725" y="3305175"/>
            <a:ext cx="895350" cy="946150"/>
          </a:xfrm>
          <a:prstGeom prst="rect">
            <a:avLst/>
          </a:prstGeom>
          <a:noFill/>
          <a:ln w="9525">
            <a:noFill/>
            <a:miter lim="800000"/>
            <a:headEnd/>
            <a:tailEnd/>
          </a:ln>
          <a:effectLst/>
        </p:spPr>
        <p:txBody>
          <a:bodyPr wrap="none">
            <a:spAutoFit/>
          </a:bodyPr>
          <a:lstStyle/>
          <a:p>
            <a:r>
              <a:rPr lang="en-US" sz="5600">
                <a:solidFill>
                  <a:srgbClr val="FF6600"/>
                </a:solidFill>
              </a:rPr>
              <a:t>75</a:t>
            </a:r>
          </a:p>
        </p:txBody>
      </p:sp>
      <p:sp>
        <p:nvSpPr>
          <p:cNvPr id="186374" name="Text Box 6"/>
          <p:cNvSpPr txBox="1">
            <a:spLocks noChangeArrowheads="1"/>
          </p:cNvSpPr>
          <p:nvPr/>
        </p:nvSpPr>
        <p:spPr bwMode="auto">
          <a:xfrm>
            <a:off x="6096000" y="914400"/>
            <a:ext cx="2787650" cy="1739900"/>
          </a:xfrm>
          <a:prstGeom prst="rect">
            <a:avLst/>
          </a:prstGeom>
          <a:noFill/>
          <a:ln w="9525">
            <a:noFill/>
            <a:miter lim="800000"/>
            <a:headEnd/>
            <a:tailEnd/>
          </a:ln>
          <a:effectLst/>
        </p:spPr>
        <p:txBody>
          <a:bodyPr wrap="none">
            <a:spAutoFit/>
          </a:bodyPr>
          <a:lstStyle/>
          <a:p>
            <a:r>
              <a:rPr lang="en-US" sz="3600">
                <a:solidFill>
                  <a:schemeClr val="accent1"/>
                </a:solidFill>
              </a:rPr>
              <a:t>Protons: 75</a:t>
            </a:r>
          </a:p>
          <a:p>
            <a:r>
              <a:rPr lang="en-US" sz="3600">
                <a:solidFill>
                  <a:schemeClr val="accent1"/>
                </a:solidFill>
              </a:rPr>
              <a:t>Neutrons: 112</a:t>
            </a:r>
          </a:p>
          <a:p>
            <a:r>
              <a:rPr lang="en-US" sz="3600">
                <a:solidFill>
                  <a:schemeClr val="accent1"/>
                </a:solidFill>
              </a:rPr>
              <a:t>Electrons: 75</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Text Box 2"/>
          <p:cNvSpPr txBox="1">
            <a:spLocks noChangeArrowheads="1"/>
          </p:cNvSpPr>
          <p:nvPr/>
        </p:nvSpPr>
        <p:spPr bwMode="auto">
          <a:xfrm>
            <a:off x="441325" y="196850"/>
            <a:ext cx="2470150" cy="641350"/>
          </a:xfrm>
          <a:prstGeom prst="rect">
            <a:avLst/>
          </a:prstGeom>
          <a:noFill/>
          <a:ln w="9525">
            <a:noFill/>
            <a:miter lim="800000"/>
            <a:headEnd/>
            <a:tailEnd/>
          </a:ln>
          <a:effectLst/>
        </p:spPr>
        <p:txBody>
          <a:bodyPr wrap="none">
            <a:spAutoFit/>
          </a:bodyPr>
          <a:lstStyle/>
          <a:p>
            <a:r>
              <a:rPr lang="en-US" sz="3600" b="1">
                <a:solidFill>
                  <a:srgbClr val="FF6600"/>
                </a:solidFill>
              </a:rPr>
              <a:t>EXAMPLE</a:t>
            </a:r>
          </a:p>
        </p:txBody>
      </p:sp>
      <p:sp>
        <p:nvSpPr>
          <p:cNvPr id="187395" name="Text Box 3"/>
          <p:cNvSpPr txBox="1">
            <a:spLocks noChangeArrowheads="1"/>
          </p:cNvSpPr>
          <p:nvPr/>
        </p:nvSpPr>
        <p:spPr bwMode="auto">
          <a:xfrm>
            <a:off x="441325" y="1057275"/>
            <a:ext cx="8602663" cy="946150"/>
          </a:xfrm>
          <a:prstGeom prst="rect">
            <a:avLst/>
          </a:prstGeom>
          <a:noFill/>
          <a:ln w="9525">
            <a:noFill/>
            <a:miter lim="800000"/>
            <a:headEnd/>
            <a:tailEnd/>
          </a:ln>
          <a:effectLst/>
        </p:spPr>
        <p:txBody>
          <a:bodyPr wrap="none">
            <a:spAutoFit/>
          </a:bodyPr>
          <a:lstStyle/>
          <a:p>
            <a:r>
              <a:rPr lang="en-US" sz="2800">
                <a:solidFill>
                  <a:srgbClr val="FFFF00"/>
                </a:solidFill>
              </a:rPr>
              <a:t>How many protons, neutrons and electrons are found in an </a:t>
            </a:r>
            <a:br>
              <a:rPr lang="en-US" sz="2800">
                <a:solidFill>
                  <a:srgbClr val="FFFF00"/>
                </a:solidFill>
              </a:rPr>
            </a:br>
            <a:r>
              <a:rPr lang="en-US" sz="2800">
                <a:solidFill>
                  <a:srgbClr val="FFFF00"/>
                </a:solidFill>
              </a:rPr>
              <a:t>atom of</a:t>
            </a:r>
          </a:p>
        </p:txBody>
      </p:sp>
      <p:grpSp>
        <p:nvGrpSpPr>
          <p:cNvPr id="187399" name="Group 7"/>
          <p:cNvGrpSpPr>
            <a:grpSpLocks/>
          </p:cNvGrpSpPr>
          <p:nvPr/>
        </p:nvGrpSpPr>
        <p:grpSpPr bwMode="auto">
          <a:xfrm>
            <a:off x="2438400" y="1768475"/>
            <a:ext cx="1250950" cy="1736725"/>
            <a:chOff x="816" y="1344"/>
            <a:chExt cx="788" cy="1094"/>
          </a:xfrm>
        </p:grpSpPr>
        <p:sp>
          <p:nvSpPr>
            <p:cNvPr id="187396" name="Text Box 4"/>
            <p:cNvSpPr txBox="1">
              <a:spLocks noChangeArrowheads="1"/>
            </p:cNvSpPr>
            <p:nvPr/>
          </p:nvSpPr>
          <p:spPr bwMode="auto">
            <a:xfrm>
              <a:off x="816" y="1344"/>
              <a:ext cx="788" cy="596"/>
            </a:xfrm>
            <a:prstGeom prst="rect">
              <a:avLst/>
            </a:prstGeom>
            <a:noFill/>
            <a:ln w="9525">
              <a:noFill/>
              <a:miter lim="800000"/>
              <a:headEnd/>
              <a:tailEnd/>
            </a:ln>
            <a:effectLst/>
          </p:spPr>
          <p:txBody>
            <a:bodyPr wrap="none">
              <a:spAutoFit/>
            </a:bodyPr>
            <a:lstStyle/>
            <a:p>
              <a:r>
                <a:rPr lang="en-US" sz="5600">
                  <a:solidFill>
                    <a:srgbClr val="FF6600"/>
                  </a:solidFill>
                </a:rPr>
                <a:t>133</a:t>
              </a:r>
            </a:p>
          </p:txBody>
        </p:sp>
        <p:sp>
          <p:nvSpPr>
            <p:cNvPr id="187397" name="Text Box 5"/>
            <p:cNvSpPr txBox="1">
              <a:spLocks noChangeArrowheads="1"/>
            </p:cNvSpPr>
            <p:nvPr/>
          </p:nvSpPr>
          <p:spPr bwMode="auto">
            <a:xfrm>
              <a:off x="902" y="1842"/>
              <a:ext cx="564" cy="596"/>
            </a:xfrm>
            <a:prstGeom prst="rect">
              <a:avLst/>
            </a:prstGeom>
            <a:noFill/>
            <a:ln w="9525">
              <a:noFill/>
              <a:miter lim="800000"/>
              <a:headEnd/>
              <a:tailEnd/>
            </a:ln>
            <a:effectLst/>
          </p:spPr>
          <p:txBody>
            <a:bodyPr wrap="none">
              <a:spAutoFit/>
            </a:bodyPr>
            <a:lstStyle/>
            <a:p>
              <a:r>
                <a:rPr lang="en-US" sz="5600">
                  <a:solidFill>
                    <a:srgbClr val="FF6600"/>
                  </a:solidFill>
                </a:rPr>
                <a:t>55</a:t>
              </a:r>
            </a:p>
          </p:txBody>
        </p:sp>
      </p:grpSp>
      <p:sp>
        <p:nvSpPr>
          <p:cNvPr id="187398" name="Text Box 6"/>
          <p:cNvSpPr txBox="1">
            <a:spLocks noChangeArrowheads="1"/>
          </p:cNvSpPr>
          <p:nvPr/>
        </p:nvSpPr>
        <p:spPr bwMode="auto">
          <a:xfrm>
            <a:off x="3810000" y="1828800"/>
            <a:ext cx="1525588" cy="1616075"/>
          </a:xfrm>
          <a:prstGeom prst="rect">
            <a:avLst/>
          </a:prstGeom>
          <a:noFill/>
          <a:ln w="9525">
            <a:noFill/>
            <a:miter lim="800000"/>
            <a:headEnd/>
            <a:tailEnd/>
          </a:ln>
          <a:effectLst/>
        </p:spPr>
        <p:txBody>
          <a:bodyPr wrap="none">
            <a:spAutoFit/>
          </a:bodyPr>
          <a:lstStyle/>
          <a:p>
            <a:r>
              <a:rPr lang="en-US" sz="10000">
                <a:solidFill>
                  <a:srgbClr val="FFFF00"/>
                </a:solidFill>
              </a:rPr>
              <a:t>Cs</a:t>
            </a:r>
          </a:p>
        </p:txBody>
      </p:sp>
      <p:sp>
        <p:nvSpPr>
          <p:cNvPr id="187401" name="Oval 9"/>
          <p:cNvSpPr>
            <a:spLocks noChangeArrowheads="1"/>
          </p:cNvSpPr>
          <p:nvPr/>
        </p:nvSpPr>
        <p:spPr bwMode="auto">
          <a:xfrm>
            <a:off x="2514600" y="2667000"/>
            <a:ext cx="1066800" cy="838200"/>
          </a:xfrm>
          <a:prstGeom prst="ellipse">
            <a:avLst/>
          </a:prstGeom>
          <a:noFill/>
          <a:ln w="44450">
            <a:solidFill>
              <a:srgbClr val="CCFFFF"/>
            </a:solidFill>
            <a:round/>
            <a:headEnd/>
            <a:tailEnd/>
          </a:ln>
          <a:effectLst/>
        </p:spPr>
        <p:txBody>
          <a:bodyPr wrap="none" anchor="ctr"/>
          <a:lstStyle/>
          <a:p>
            <a:endParaRPr lang="en-US"/>
          </a:p>
        </p:txBody>
      </p:sp>
      <p:sp>
        <p:nvSpPr>
          <p:cNvPr id="187402" name="Text Box 10"/>
          <p:cNvSpPr txBox="1">
            <a:spLocks noChangeArrowheads="1"/>
          </p:cNvSpPr>
          <p:nvPr/>
        </p:nvSpPr>
        <p:spPr bwMode="auto">
          <a:xfrm>
            <a:off x="593725" y="3829050"/>
            <a:ext cx="7240588" cy="1066800"/>
          </a:xfrm>
          <a:prstGeom prst="rect">
            <a:avLst/>
          </a:prstGeom>
          <a:noFill/>
          <a:ln w="9525">
            <a:noFill/>
            <a:miter lim="800000"/>
            <a:headEnd/>
            <a:tailEnd/>
          </a:ln>
          <a:effectLst/>
        </p:spPr>
        <p:txBody>
          <a:bodyPr wrap="none">
            <a:spAutoFit/>
          </a:bodyPr>
          <a:lstStyle/>
          <a:p>
            <a:r>
              <a:rPr lang="en-US" sz="3200">
                <a:solidFill>
                  <a:srgbClr val="CCECFF"/>
                </a:solidFill>
              </a:rPr>
              <a:t>Atomic number = protons and electrons</a:t>
            </a:r>
          </a:p>
          <a:p>
            <a:r>
              <a:rPr lang="en-US" sz="3200">
                <a:solidFill>
                  <a:srgbClr val="CCECFF"/>
                </a:solidFill>
              </a:rPr>
              <a:t>	There are 55 protons and 55 electrons</a:t>
            </a:r>
          </a:p>
        </p:txBody>
      </p:sp>
      <p:sp>
        <p:nvSpPr>
          <p:cNvPr id="187403" name="Rectangle 11"/>
          <p:cNvSpPr>
            <a:spLocks noChangeArrowheads="1"/>
          </p:cNvSpPr>
          <p:nvPr/>
        </p:nvSpPr>
        <p:spPr bwMode="auto">
          <a:xfrm>
            <a:off x="2514600" y="1828800"/>
            <a:ext cx="1143000" cy="762000"/>
          </a:xfrm>
          <a:prstGeom prst="rect">
            <a:avLst/>
          </a:prstGeom>
          <a:noFill/>
          <a:ln w="47625">
            <a:solidFill>
              <a:srgbClr val="00FF00"/>
            </a:solidFill>
            <a:miter lim="800000"/>
            <a:headEnd/>
            <a:tailEnd/>
          </a:ln>
          <a:effectLst/>
        </p:spPr>
        <p:txBody>
          <a:bodyPr wrap="none" anchor="ctr"/>
          <a:lstStyle/>
          <a:p>
            <a:endParaRPr lang="en-US"/>
          </a:p>
        </p:txBody>
      </p:sp>
      <p:sp>
        <p:nvSpPr>
          <p:cNvPr id="187404" name="Text Box 12"/>
          <p:cNvSpPr txBox="1">
            <a:spLocks noChangeArrowheads="1"/>
          </p:cNvSpPr>
          <p:nvPr/>
        </p:nvSpPr>
        <p:spPr bwMode="auto">
          <a:xfrm>
            <a:off x="609600" y="4953000"/>
            <a:ext cx="7448550" cy="1554163"/>
          </a:xfrm>
          <a:prstGeom prst="rect">
            <a:avLst/>
          </a:prstGeom>
          <a:noFill/>
          <a:ln w="9525">
            <a:noFill/>
            <a:miter lim="800000"/>
            <a:headEnd/>
            <a:tailEnd/>
          </a:ln>
          <a:effectLst/>
        </p:spPr>
        <p:txBody>
          <a:bodyPr wrap="none">
            <a:spAutoFit/>
          </a:bodyPr>
          <a:lstStyle/>
          <a:p>
            <a:r>
              <a:rPr lang="en-US" sz="3200">
                <a:solidFill>
                  <a:srgbClr val="99FF66"/>
                </a:solidFill>
              </a:rPr>
              <a:t>Mass number = sum of protons and neutrons</a:t>
            </a:r>
          </a:p>
          <a:p>
            <a:r>
              <a:rPr lang="en-US" sz="3200">
                <a:solidFill>
                  <a:srgbClr val="99FF66"/>
                </a:solidFill>
              </a:rPr>
              <a:t>	133 – 55 = 78</a:t>
            </a:r>
          </a:p>
          <a:p>
            <a:r>
              <a:rPr lang="en-US" sz="3200">
                <a:solidFill>
                  <a:srgbClr val="99FF66"/>
                </a:solidFill>
              </a:rPr>
              <a:t>	There are 78 neutrons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3"/>
          <p:cNvSpPr>
            <a:spLocks noGrp="1" noChangeArrowheads="1"/>
          </p:cNvSpPr>
          <p:nvPr>
            <p:ph type="body" idx="1"/>
          </p:nvPr>
        </p:nvSpPr>
        <p:spPr>
          <a:xfrm>
            <a:off x="0" y="1981200"/>
            <a:ext cx="9144000" cy="4114800"/>
          </a:xfrm>
        </p:spPr>
        <p:txBody>
          <a:bodyPr/>
          <a:lstStyle/>
          <a:p>
            <a:pPr algn="ctr"/>
            <a:r>
              <a:rPr lang="en-US" sz="4400" b="1">
                <a:solidFill>
                  <a:srgbClr val="FF6600"/>
                </a:solidFill>
              </a:rPr>
              <a:t>The Periodic Law</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3"/>
          <p:cNvSpPr>
            <a:spLocks noGrp="1" noChangeArrowheads="1"/>
          </p:cNvSpPr>
          <p:nvPr>
            <p:ph type="body" idx="1"/>
          </p:nvPr>
        </p:nvSpPr>
        <p:spPr>
          <a:xfrm>
            <a:off x="0" y="685800"/>
            <a:ext cx="9144000" cy="5410200"/>
          </a:xfrm>
        </p:spPr>
        <p:txBody>
          <a:bodyPr/>
          <a:lstStyle/>
          <a:p>
            <a:r>
              <a:rPr lang="en-US" b="1">
                <a:solidFill>
                  <a:srgbClr val="FF6600"/>
                </a:solidFill>
              </a:rPr>
              <a:t>Dmitri Medeleev</a:t>
            </a:r>
            <a:r>
              <a:rPr lang="en-US">
                <a:solidFill>
                  <a:srgbClr val="FFFF00"/>
                </a:solidFill>
              </a:rPr>
              <a:t> gave us a functional scheme with which to classify elements.</a:t>
            </a:r>
          </a:p>
          <a:p>
            <a:pPr lvl="1"/>
            <a:r>
              <a:rPr lang="en-US">
                <a:solidFill>
                  <a:srgbClr val="FFFF00"/>
                </a:solidFill>
              </a:rPr>
              <a:t>Mendeleev’s scheme was based on chemical properties of the elements.</a:t>
            </a:r>
          </a:p>
          <a:p>
            <a:pPr lvl="1"/>
            <a:r>
              <a:rPr lang="en-US">
                <a:solidFill>
                  <a:srgbClr val="FFFF00"/>
                </a:solidFill>
              </a:rPr>
              <a:t>It was noticed that the chemical properties of elements increased in a periodic manner.</a:t>
            </a:r>
          </a:p>
          <a:p>
            <a:pPr lvl="1"/>
            <a:r>
              <a:rPr lang="en-US">
                <a:solidFill>
                  <a:srgbClr val="FFFF00"/>
                </a:solidFill>
              </a:rPr>
              <a:t>The periodicity of the elements was demonstrated by Medeleev when he used the table to predict to occurrence and chemical properties of elements which had not yet been discovered.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1027"/>
          <p:cNvSpPr>
            <a:spLocks noGrp="1" noChangeArrowheads="1"/>
          </p:cNvSpPr>
          <p:nvPr>
            <p:ph type="body" idx="1"/>
          </p:nvPr>
        </p:nvSpPr>
        <p:spPr>
          <a:xfrm>
            <a:off x="0" y="0"/>
            <a:ext cx="4267200" cy="6858000"/>
          </a:xfrm>
        </p:spPr>
        <p:txBody>
          <a:bodyPr/>
          <a:lstStyle/>
          <a:p>
            <a:pPr>
              <a:lnSpc>
                <a:spcPct val="90000"/>
              </a:lnSpc>
            </a:pPr>
            <a:r>
              <a:rPr lang="en-US" sz="2800">
                <a:solidFill>
                  <a:srgbClr val="FFFF00"/>
                </a:solidFill>
              </a:rPr>
              <a:t>Mendeleev left blank spaces in his table when the properties of the elements above and below did not seem to match. The existence of unknown elements was predicted by Mendeleev on the basis of the blank spaces. When the unknown elements were discovered, it was found that Mendeleev had closely predicted the properties of the elements as well as their discovery. </a:t>
            </a:r>
          </a:p>
          <a:p>
            <a:pPr>
              <a:lnSpc>
                <a:spcPct val="90000"/>
              </a:lnSpc>
            </a:pPr>
            <a:endParaRPr lang="en-US" sz="2800">
              <a:solidFill>
                <a:srgbClr val="FFFF00"/>
              </a:solidFill>
            </a:endParaRPr>
          </a:p>
        </p:txBody>
      </p:sp>
      <p:pic>
        <p:nvPicPr>
          <p:cNvPr id="171012" name="Picture 1028" descr="tillery+f10-15"/>
          <p:cNvPicPr>
            <a:picLocks noChangeAspect="1" noChangeArrowheads="1"/>
          </p:cNvPicPr>
          <p:nvPr/>
        </p:nvPicPr>
        <p:blipFill>
          <a:blip r:embed="rId2" cstate="print"/>
          <a:srcRect/>
          <a:stretch>
            <a:fillRect/>
          </a:stretch>
        </p:blipFill>
        <p:spPr bwMode="auto">
          <a:xfrm>
            <a:off x="4343400" y="990600"/>
            <a:ext cx="4800600" cy="4591050"/>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3"/>
          <p:cNvSpPr>
            <a:spLocks noGrp="1" noChangeArrowheads="1"/>
          </p:cNvSpPr>
          <p:nvPr>
            <p:ph type="body" idx="1"/>
          </p:nvPr>
        </p:nvSpPr>
        <p:spPr>
          <a:xfrm>
            <a:off x="0" y="1981200"/>
            <a:ext cx="9144000" cy="4114800"/>
          </a:xfrm>
        </p:spPr>
        <p:txBody>
          <a:bodyPr/>
          <a:lstStyle/>
          <a:p>
            <a:r>
              <a:rPr lang="en-US" b="1">
                <a:solidFill>
                  <a:srgbClr val="FF6600"/>
                </a:solidFill>
              </a:rPr>
              <a:t>The Periodic Law</a:t>
            </a:r>
            <a:endParaRPr lang="en-US">
              <a:solidFill>
                <a:srgbClr val="FF6600"/>
              </a:solidFill>
            </a:endParaRPr>
          </a:p>
          <a:p>
            <a:pPr lvl="1"/>
            <a:r>
              <a:rPr lang="en-US">
                <a:solidFill>
                  <a:srgbClr val="FFFF00"/>
                </a:solidFill>
              </a:rPr>
              <a:t>Similar physical and chemical properties recur periodically when the elements are listed in order of increasing atomic number.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3"/>
          <p:cNvSpPr>
            <a:spLocks noGrp="1" noChangeArrowheads="1"/>
          </p:cNvSpPr>
          <p:nvPr>
            <p:ph type="body" idx="1"/>
          </p:nvPr>
        </p:nvSpPr>
        <p:spPr>
          <a:xfrm>
            <a:off x="0" y="1981200"/>
            <a:ext cx="9144000" cy="4114800"/>
          </a:xfrm>
        </p:spPr>
        <p:txBody>
          <a:bodyPr/>
          <a:lstStyle/>
          <a:p>
            <a:pPr algn="ctr"/>
            <a:r>
              <a:rPr lang="en-US" sz="4400" b="1">
                <a:solidFill>
                  <a:srgbClr val="FF6600"/>
                </a:solidFill>
              </a:rPr>
              <a:t>The Modern Periodic Table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p:cNvSpPr>
            <a:spLocks noGrp="1" noChangeArrowheads="1"/>
          </p:cNvSpPr>
          <p:nvPr>
            <p:ph type="body" idx="1"/>
          </p:nvPr>
        </p:nvSpPr>
        <p:spPr>
          <a:xfrm>
            <a:off x="0" y="685800"/>
            <a:ext cx="9144000" cy="1295400"/>
          </a:xfrm>
        </p:spPr>
        <p:txBody>
          <a:bodyPr/>
          <a:lstStyle/>
          <a:p>
            <a:r>
              <a:rPr lang="en-US" b="1">
                <a:solidFill>
                  <a:srgbClr val="FF6600"/>
                </a:solidFill>
              </a:rPr>
              <a:t>Matter</a:t>
            </a:r>
            <a:r>
              <a:rPr lang="en-US">
                <a:solidFill>
                  <a:srgbClr val="FFFF00"/>
                </a:solidFill>
              </a:rPr>
              <a:t> is usually defined as anything that has mass and occupies space.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3"/>
          <p:cNvSpPr>
            <a:spLocks noGrp="1" noChangeArrowheads="1"/>
          </p:cNvSpPr>
          <p:nvPr>
            <p:ph type="body" idx="1"/>
          </p:nvPr>
        </p:nvSpPr>
        <p:spPr>
          <a:xfrm>
            <a:off x="0" y="838200"/>
            <a:ext cx="9144000" cy="5486400"/>
          </a:xfrm>
        </p:spPr>
        <p:txBody>
          <a:bodyPr/>
          <a:lstStyle/>
          <a:p>
            <a:r>
              <a:rPr lang="en-US" b="1">
                <a:solidFill>
                  <a:srgbClr val="FF6600"/>
                </a:solidFill>
              </a:rPr>
              <a:t>Introduction</a:t>
            </a:r>
            <a:endParaRPr lang="en-US">
              <a:solidFill>
                <a:srgbClr val="FF6600"/>
              </a:solidFill>
            </a:endParaRPr>
          </a:p>
          <a:p>
            <a:pPr lvl="1"/>
            <a:r>
              <a:rPr lang="en-US">
                <a:solidFill>
                  <a:srgbClr val="FFFF00"/>
                </a:solidFill>
              </a:rPr>
              <a:t>The periodic table is made up of rows of elements and columns.</a:t>
            </a:r>
          </a:p>
          <a:p>
            <a:pPr lvl="1"/>
            <a:r>
              <a:rPr lang="en-US">
                <a:solidFill>
                  <a:srgbClr val="FFFF00"/>
                </a:solidFill>
              </a:rPr>
              <a:t>An element is identified by its chemical symbol.</a:t>
            </a:r>
          </a:p>
          <a:p>
            <a:pPr lvl="1"/>
            <a:r>
              <a:rPr lang="en-US">
                <a:solidFill>
                  <a:srgbClr val="FFFF00"/>
                </a:solidFill>
              </a:rPr>
              <a:t>The number above the symbol is the atomic number</a:t>
            </a:r>
          </a:p>
          <a:p>
            <a:pPr lvl="1"/>
            <a:r>
              <a:rPr lang="en-US">
                <a:solidFill>
                  <a:srgbClr val="FFFF00"/>
                </a:solidFill>
              </a:rPr>
              <a:t>The number below the symbol is the rounded atomic weight of the element.</a:t>
            </a:r>
          </a:p>
          <a:p>
            <a:pPr lvl="1"/>
            <a:r>
              <a:rPr lang="en-US">
                <a:solidFill>
                  <a:srgbClr val="FFFF00"/>
                </a:solidFill>
              </a:rPr>
              <a:t>A row is called a </a:t>
            </a:r>
            <a:r>
              <a:rPr lang="en-US" b="1">
                <a:solidFill>
                  <a:srgbClr val="FF6600"/>
                </a:solidFill>
              </a:rPr>
              <a:t>period</a:t>
            </a:r>
            <a:endParaRPr lang="en-US">
              <a:solidFill>
                <a:srgbClr val="FF6600"/>
              </a:solidFill>
            </a:endParaRPr>
          </a:p>
          <a:p>
            <a:pPr lvl="1"/>
            <a:r>
              <a:rPr lang="en-US">
                <a:solidFill>
                  <a:srgbClr val="FFFF00"/>
                </a:solidFill>
              </a:rPr>
              <a:t>A column is called a </a:t>
            </a:r>
            <a:r>
              <a:rPr lang="en-US" b="1">
                <a:solidFill>
                  <a:srgbClr val="FF6600"/>
                </a:solidFill>
              </a:rPr>
              <a:t>group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1027"/>
          <p:cNvSpPr>
            <a:spLocks noGrp="1" noChangeArrowheads="1"/>
          </p:cNvSpPr>
          <p:nvPr>
            <p:ph type="body" idx="1"/>
          </p:nvPr>
        </p:nvSpPr>
        <p:spPr>
          <a:xfrm>
            <a:off x="0" y="5791200"/>
            <a:ext cx="9144000" cy="1066800"/>
          </a:xfrm>
        </p:spPr>
        <p:txBody>
          <a:bodyPr/>
          <a:lstStyle/>
          <a:p>
            <a:r>
              <a:rPr lang="en-US">
                <a:solidFill>
                  <a:srgbClr val="FFFF00"/>
                </a:solidFill>
              </a:rPr>
              <a:t>(A) Periods of the periodic table, and (B) groups of the periodic table. </a:t>
            </a:r>
          </a:p>
          <a:p>
            <a:endParaRPr lang="en-US">
              <a:solidFill>
                <a:srgbClr val="FFFF00"/>
              </a:solidFill>
            </a:endParaRPr>
          </a:p>
        </p:txBody>
      </p:sp>
      <p:pic>
        <p:nvPicPr>
          <p:cNvPr id="172036" name="Picture 1028" descr="tillery+f10-16"/>
          <p:cNvPicPr>
            <a:picLocks noChangeAspect="1" noChangeArrowheads="1"/>
          </p:cNvPicPr>
          <p:nvPr/>
        </p:nvPicPr>
        <p:blipFill>
          <a:blip r:embed="rId2" cstate="print"/>
          <a:srcRect/>
          <a:stretch>
            <a:fillRect/>
          </a:stretch>
        </p:blipFill>
        <p:spPr bwMode="auto">
          <a:xfrm>
            <a:off x="914400" y="304800"/>
            <a:ext cx="7391400" cy="5543550"/>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Rectangle 3"/>
          <p:cNvSpPr>
            <a:spLocks noGrp="1" noChangeArrowheads="1"/>
          </p:cNvSpPr>
          <p:nvPr>
            <p:ph type="body" idx="1"/>
          </p:nvPr>
        </p:nvSpPr>
        <p:spPr>
          <a:xfrm>
            <a:off x="0" y="1066800"/>
            <a:ext cx="9144000" cy="6248400"/>
          </a:xfrm>
        </p:spPr>
        <p:txBody>
          <a:bodyPr/>
          <a:lstStyle/>
          <a:p>
            <a:r>
              <a:rPr lang="en-US" b="1">
                <a:solidFill>
                  <a:srgbClr val="FF6600"/>
                </a:solidFill>
              </a:rPr>
              <a:t>Periodic Patterns</a:t>
            </a:r>
            <a:endParaRPr lang="en-US">
              <a:solidFill>
                <a:srgbClr val="FF6600"/>
              </a:solidFill>
            </a:endParaRPr>
          </a:p>
          <a:p>
            <a:pPr lvl="1"/>
            <a:r>
              <a:rPr lang="en-US">
                <a:solidFill>
                  <a:srgbClr val="FFFF00"/>
                </a:solidFill>
              </a:rPr>
              <a:t>The chemical behavior of elements is determined by its electron configuration</a:t>
            </a:r>
          </a:p>
          <a:p>
            <a:pPr lvl="1"/>
            <a:r>
              <a:rPr lang="en-US">
                <a:solidFill>
                  <a:srgbClr val="FFFF00"/>
                </a:solidFill>
              </a:rPr>
              <a:t>Energy levels are quantized so roughly correspond to layers of electrons around the nucleus.</a:t>
            </a:r>
          </a:p>
          <a:p>
            <a:pPr lvl="1"/>
            <a:r>
              <a:rPr lang="en-US">
                <a:solidFill>
                  <a:srgbClr val="FFFF00"/>
                </a:solidFill>
              </a:rPr>
              <a:t>A shell is all the electrons with the same value of n.</a:t>
            </a:r>
          </a:p>
          <a:p>
            <a:pPr lvl="2"/>
            <a:r>
              <a:rPr lang="en-US">
                <a:solidFill>
                  <a:srgbClr val="FFFF00"/>
                </a:solidFill>
              </a:rPr>
              <a:t>n is a row in the periodic table.</a:t>
            </a:r>
          </a:p>
          <a:p>
            <a:pPr lvl="1"/>
            <a:r>
              <a:rPr lang="en-US">
                <a:solidFill>
                  <a:srgbClr val="FFFF00"/>
                </a:solidFill>
              </a:rPr>
              <a:t>Each period begins with a new outer electron shell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p:cNvSpPr>
            <a:spLocks noGrp="1" noChangeArrowheads="1"/>
          </p:cNvSpPr>
          <p:nvPr>
            <p:ph type="body" idx="1"/>
          </p:nvPr>
        </p:nvSpPr>
        <p:spPr>
          <a:xfrm>
            <a:off x="0" y="609600"/>
            <a:ext cx="9144000" cy="5486400"/>
          </a:xfrm>
        </p:spPr>
        <p:txBody>
          <a:bodyPr/>
          <a:lstStyle/>
          <a:p>
            <a:pPr lvl="1"/>
            <a:r>
              <a:rPr lang="en-US">
                <a:solidFill>
                  <a:srgbClr val="FFFF00"/>
                </a:solidFill>
              </a:rPr>
              <a:t>Each period ends with a completely filled outer shell that has the maximum number of electrons for that shell.</a:t>
            </a:r>
          </a:p>
          <a:p>
            <a:pPr lvl="1"/>
            <a:r>
              <a:rPr lang="en-US">
                <a:solidFill>
                  <a:srgbClr val="FFFF00"/>
                </a:solidFill>
              </a:rPr>
              <a:t>The number identifying the A families identifies the number of electrons in the outer shell, except helium</a:t>
            </a:r>
          </a:p>
          <a:p>
            <a:pPr lvl="1"/>
            <a:r>
              <a:rPr lang="en-US">
                <a:solidFill>
                  <a:srgbClr val="FFFF00"/>
                </a:solidFill>
              </a:rPr>
              <a:t>The outer shell electrons are responsible for chemical reactions.</a:t>
            </a:r>
          </a:p>
          <a:p>
            <a:pPr lvl="1"/>
            <a:r>
              <a:rPr lang="en-US">
                <a:solidFill>
                  <a:srgbClr val="FFFF00"/>
                </a:solidFill>
              </a:rPr>
              <a:t>Group A elements are called </a:t>
            </a:r>
            <a:r>
              <a:rPr lang="en-US" b="1">
                <a:solidFill>
                  <a:srgbClr val="FF6600"/>
                </a:solidFill>
              </a:rPr>
              <a:t>representative elements</a:t>
            </a:r>
            <a:endParaRPr lang="en-US">
              <a:solidFill>
                <a:srgbClr val="FF6600"/>
              </a:solidFill>
            </a:endParaRPr>
          </a:p>
          <a:p>
            <a:pPr lvl="1"/>
            <a:r>
              <a:rPr lang="en-US">
                <a:solidFill>
                  <a:srgbClr val="FFFF00"/>
                </a:solidFill>
              </a:rPr>
              <a:t>Group B elements are called </a:t>
            </a:r>
            <a:r>
              <a:rPr lang="en-US" b="1">
                <a:solidFill>
                  <a:srgbClr val="FF6600"/>
                </a:solidFill>
              </a:rPr>
              <a:t>transition elements</a:t>
            </a:r>
            <a:r>
              <a:rPr lang="en-US">
                <a:solidFill>
                  <a:srgbClr val="FFFF00"/>
                </a:solidFill>
              </a:rPr>
              <a: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3"/>
          <p:cNvSpPr>
            <a:spLocks noGrp="1" noChangeArrowheads="1"/>
          </p:cNvSpPr>
          <p:nvPr>
            <p:ph type="body" idx="1"/>
          </p:nvPr>
        </p:nvSpPr>
        <p:spPr>
          <a:xfrm>
            <a:off x="0" y="609600"/>
            <a:ext cx="9144000" cy="6248400"/>
          </a:xfrm>
        </p:spPr>
        <p:txBody>
          <a:bodyPr/>
          <a:lstStyle/>
          <a:p>
            <a:r>
              <a:rPr lang="en-US">
                <a:solidFill>
                  <a:srgbClr val="FFFF00"/>
                </a:solidFill>
              </a:rPr>
              <a:t>Chemical “Families”</a:t>
            </a:r>
          </a:p>
          <a:p>
            <a:pPr lvl="1"/>
            <a:r>
              <a:rPr lang="en-US">
                <a:solidFill>
                  <a:srgbClr val="FFFF00"/>
                </a:solidFill>
              </a:rPr>
              <a:t>IA are called </a:t>
            </a:r>
            <a:r>
              <a:rPr lang="en-US" b="1">
                <a:solidFill>
                  <a:srgbClr val="FF6600"/>
                </a:solidFill>
              </a:rPr>
              <a:t>alkali metals</a:t>
            </a:r>
            <a:r>
              <a:rPr lang="en-US">
                <a:solidFill>
                  <a:srgbClr val="FFFF00"/>
                </a:solidFill>
              </a:rPr>
              <a:t> because the react with water to from an alkaline solution</a:t>
            </a:r>
          </a:p>
          <a:p>
            <a:pPr lvl="1"/>
            <a:r>
              <a:rPr lang="en-US">
                <a:solidFill>
                  <a:srgbClr val="FFFF00"/>
                </a:solidFill>
              </a:rPr>
              <a:t>Group IIA are called the </a:t>
            </a:r>
            <a:r>
              <a:rPr lang="en-US" b="1">
                <a:solidFill>
                  <a:srgbClr val="FF6600"/>
                </a:solidFill>
              </a:rPr>
              <a:t>alkali earth metals</a:t>
            </a:r>
            <a:r>
              <a:rPr lang="en-US">
                <a:solidFill>
                  <a:srgbClr val="FFFF00"/>
                </a:solidFill>
              </a:rPr>
              <a:t> because they are reactive, but not as reactive as Group IA.</a:t>
            </a:r>
          </a:p>
          <a:p>
            <a:pPr lvl="2"/>
            <a:r>
              <a:rPr lang="en-US">
                <a:solidFill>
                  <a:srgbClr val="FFFF00"/>
                </a:solidFill>
              </a:rPr>
              <a:t>They are also soft metals like Earth.</a:t>
            </a:r>
          </a:p>
          <a:p>
            <a:pPr lvl="1"/>
            <a:r>
              <a:rPr lang="en-US">
                <a:solidFill>
                  <a:srgbClr val="FFFF00"/>
                </a:solidFill>
              </a:rPr>
              <a:t>Group VIIA are the </a:t>
            </a:r>
            <a:r>
              <a:rPr lang="en-US" b="1">
                <a:solidFill>
                  <a:srgbClr val="FF6600"/>
                </a:solidFill>
              </a:rPr>
              <a:t>halogens</a:t>
            </a:r>
            <a:endParaRPr lang="en-US">
              <a:solidFill>
                <a:srgbClr val="FF6600"/>
              </a:solidFill>
            </a:endParaRPr>
          </a:p>
          <a:p>
            <a:pPr lvl="2"/>
            <a:r>
              <a:rPr lang="en-US">
                <a:solidFill>
                  <a:srgbClr val="FFFF00"/>
                </a:solidFill>
              </a:rPr>
              <a:t>These need only one electron to fill their outer shell</a:t>
            </a:r>
          </a:p>
          <a:p>
            <a:pPr lvl="2"/>
            <a:r>
              <a:rPr lang="en-US">
                <a:solidFill>
                  <a:srgbClr val="FFFF00"/>
                </a:solidFill>
              </a:rPr>
              <a:t>They are very reactive.</a:t>
            </a:r>
          </a:p>
          <a:p>
            <a:pPr lvl="1"/>
            <a:r>
              <a:rPr lang="en-US">
                <a:solidFill>
                  <a:srgbClr val="FFFF00"/>
                </a:solidFill>
              </a:rPr>
              <a:t>Group VIIIA are the </a:t>
            </a:r>
            <a:r>
              <a:rPr lang="en-US" b="1">
                <a:solidFill>
                  <a:srgbClr val="FF6600"/>
                </a:solidFill>
              </a:rPr>
              <a:t>noble gases</a:t>
            </a:r>
            <a:r>
              <a:rPr lang="en-US">
                <a:solidFill>
                  <a:srgbClr val="FFFF00"/>
                </a:solidFill>
              </a:rPr>
              <a:t> as they have completely filled outer shells</a:t>
            </a:r>
          </a:p>
          <a:p>
            <a:pPr lvl="2"/>
            <a:r>
              <a:rPr lang="en-US">
                <a:solidFill>
                  <a:srgbClr val="FFFF00"/>
                </a:solidFill>
              </a:rPr>
              <a:t>They are almost non reactive.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type="body" idx="1"/>
          </p:nvPr>
        </p:nvSpPr>
        <p:spPr>
          <a:xfrm>
            <a:off x="0" y="1524000"/>
            <a:ext cx="6019800" cy="5334000"/>
          </a:xfrm>
        </p:spPr>
        <p:txBody>
          <a:bodyPr/>
          <a:lstStyle/>
          <a:p>
            <a:r>
              <a:rPr lang="en-US">
                <a:solidFill>
                  <a:srgbClr val="FFFF00"/>
                </a:solidFill>
              </a:rPr>
              <a:t>Four chemical families of the periodic table: the alkali metals (IA), the alkaline earth metals (IIA), halogens (VII), and the noble gases (VIIIA). </a:t>
            </a:r>
          </a:p>
          <a:p>
            <a:endParaRPr lang="en-US">
              <a:solidFill>
                <a:srgbClr val="FFFF00"/>
              </a:solidFill>
            </a:endParaRPr>
          </a:p>
        </p:txBody>
      </p:sp>
      <p:pic>
        <p:nvPicPr>
          <p:cNvPr id="126980" name="Picture 4" descr="tillery+f10-17"/>
          <p:cNvPicPr>
            <a:picLocks noChangeAspect="1" noChangeArrowheads="1"/>
          </p:cNvPicPr>
          <p:nvPr/>
        </p:nvPicPr>
        <p:blipFill>
          <a:blip r:embed="rId2" cstate="print"/>
          <a:srcRect/>
          <a:stretch>
            <a:fillRect/>
          </a:stretch>
        </p:blipFill>
        <p:spPr bwMode="auto">
          <a:xfrm>
            <a:off x="6043613" y="0"/>
            <a:ext cx="3100387" cy="685800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Text Box 2"/>
          <p:cNvSpPr txBox="1">
            <a:spLocks noChangeArrowheads="1"/>
          </p:cNvSpPr>
          <p:nvPr/>
        </p:nvSpPr>
        <p:spPr bwMode="auto">
          <a:xfrm>
            <a:off x="133350" y="381000"/>
            <a:ext cx="9010650" cy="946150"/>
          </a:xfrm>
          <a:prstGeom prst="rect">
            <a:avLst/>
          </a:prstGeom>
          <a:noFill/>
          <a:ln w="9525">
            <a:noFill/>
            <a:miter lim="800000"/>
            <a:headEnd/>
            <a:tailEnd/>
          </a:ln>
          <a:effectLst/>
        </p:spPr>
        <p:txBody>
          <a:bodyPr wrap="none">
            <a:spAutoFit/>
          </a:bodyPr>
          <a:lstStyle/>
          <a:p>
            <a:r>
              <a:rPr lang="en-US" sz="2800" b="1">
                <a:solidFill>
                  <a:srgbClr val="FF6600"/>
                </a:solidFill>
              </a:rPr>
              <a:t>Metal:</a:t>
            </a:r>
            <a:r>
              <a:rPr lang="en-US" sz="2800">
                <a:solidFill>
                  <a:srgbClr val="FFFF00"/>
                </a:solidFill>
              </a:rPr>
              <a:t> Elements that are usually solids at room temperature.  </a:t>
            </a:r>
            <a:br>
              <a:rPr lang="en-US" sz="2800">
                <a:solidFill>
                  <a:srgbClr val="FFFF00"/>
                </a:solidFill>
              </a:rPr>
            </a:br>
            <a:r>
              <a:rPr lang="en-US" sz="2800">
                <a:solidFill>
                  <a:srgbClr val="FFFF00"/>
                </a:solidFill>
              </a:rPr>
              <a:t>Most elements are metals.</a:t>
            </a:r>
          </a:p>
        </p:txBody>
      </p:sp>
      <p:sp>
        <p:nvSpPr>
          <p:cNvPr id="190467" name="Text Box 3"/>
          <p:cNvSpPr txBox="1">
            <a:spLocks noChangeArrowheads="1"/>
          </p:cNvSpPr>
          <p:nvPr/>
        </p:nvSpPr>
        <p:spPr bwMode="auto">
          <a:xfrm>
            <a:off x="133350" y="1295400"/>
            <a:ext cx="9145588" cy="1373188"/>
          </a:xfrm>
          <a:prstGeom prst="rect">
            <a:avLst/>
          </a:prstGeom>
          <a:noFill/>
          <a:ln w="9525">
            <a:noFill/>
            <a:miter lim="800000"/>
            <a:headEnd/>
            <a:tailEnd/>
          </a:ln>
          <a:effectLst/>
        </p:spPr>
        <p:txBody>
          <a:bodyPr wrap="none">
            <a:spAutoFit/>
          </a:bodyPr>
          <a:lstStyle/>
          <a:p>
            <a:r>
              <a:rPr lang="en-US" sz="2800" b="1">
                <a:solidFill>
                  <a:srgbClr val="FF6600"/>
                </a:solidFill>
              </a:rPr>
              <a:t>Non-Metal:</a:t>
            </a:r>
            <a:r>
              <a:rPr lang="en-US" sz="2800">
                <a:solidFill>
                  <a:srgbClr val="FFFF00"/>
                </a:solidFill>
              </a:rPr>
              <a:t> Elements in the upper right corner of the periodic </a:t>
            </a:r>
          </a:p>
          <a:p>
            <a:r>
              <a:rPr lang="en-US" sz="2800">
                <a:solidFill>
                  <a:srgbClr val="FFFF00"/>
                </a:solidFill>
              </a:rPr>
              <a:t>Table.  Their chemical and physical properties are different</a:t>
            </a:r>
          </a:p>
          <a:p>
            <a:r>
              <a:rPr lang="en-US" sz="2800">
                <a:solidFill>
                  <a:srgbClr val="FFFF00"/>
                </a:solidFill>
              </a:rPr>
              <a:t>from metals.</a:t>
            </a:r>
          </a:p>
        </p:txBody>
      </p:sp>
      <p:sp>
        <p:nvSpPr>
          <p:cNvPr id="190468" name="Text Box 4"/>
          <p:cNvSpPr txBox="1">
            <a:spLocks noChangeArrowheads="1"/>
          </p:cNvSpPr>
          <p:nvPr/>
        </p:nvSpPr>
        <p:spPr bwMode="auto">
          <a:xfrm>
            <a:off x="133350" y="2743200"/>
            <a:ext cx="8742363" cy="1373188"/>
          </a:xfrm>
          <a:prstGeom prst="rect">
            <a:avLst/>
          </a:prstGeom>
          <a:noFill/>
          <a:ln w="9525">
            <a:noFill/>
            <a:miter lim="800000"/>
            <a:headEnd/>
            <a:tailEnd/>
          </a:ln>
          <a:effectLst/>
        </p:spPr>
        <p:txBody>
          <a:bodyPr wrap="none">
            <a:spAutoFit/>
          </a:bodyPr>
          <a:lstStyle/>
          <a:p>
            <a:r>
              <a:rPr lang="en-US" sz="2800" b="1">
                <a:solidFill>
                  <a:srgbClr val="FF6600"/>
                </a:solidFill>
              </a:rPr>
              <a:t>Metalloid:</a:t>
            </a:r>
            <a:r>
              <a:rPr lang="en-US" sz="2800">
                <a:solidFill>
                  <a:srgbClr val="FFFF00"/>
                </a:solidFill>
              </a:rPr>
              <a:t> Elements that lie on a diagonal line between the </a:t>
            </a:r>
          </a:p>
          <a:p>
            <a:r>
              <a:rPr lang="en-US" sz="2800">
                <a:solidFill>
                  <a:srgbClr val="FFFF00"/>
                </a:solidFill>
              </a:rPr>
              <a:t>Metals and non-metals.  Their chemical and physical</a:t>
            </a:r>
          </a:p>
          <a:p>
            <a:r>
              <a:rPr lang="en-US" sz="2800">
                <a:solidFill>
                  <a:srgbClr val="FFFF00"/>
                </a:solidFill>
              </a:rPr>
              <a:t> properties are intermediate between the two.</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Grp="1" noChangeArrowheads="1"/>
          </p:cNvSpPr>
          <p:nvPr>
            <p:ph type="body" idx="1"/>
          </p:nvPr>
        </p:nvSpPr>
        <p:spPr>
          <a:xfrm>
            <a:off x="0" y="990600"/>
            <a:ext cx="9144000" cy="5867400"/>
          </a:xfrm>
        </p:spPr>
        <p:txBody>
          <a:bodyPr/>
          <a:lstStyle/>
          <a:p>
            <a:pPr lvl="1"/>
            <a:r>
              <a:rPr lang="en-US">
                <a:solidFill>
                  <a:srgbClr val="FFFF00"/>
                </a:solidFill>
              </a:rPr>
              <a:t>When an atom or molecule gain or loses an electron it becomes an ion.</a:t>
            </a:r>
          </a:p>
          <a:p>
            <a:pPr lvl="2"/>
            <a:r>
              <a:rPr lang="en-US" sz="2800">
                <a:solidFill>
                  <a:srgbClr val="FFFF00"/>
                </a:solidFill>
              </a:rPr>
              <a:t>A </a:t>
            </a:r>
            <a:r>
              <a:rPr lang="en-US" sz="2800" b="1">
                <a:solidFill>
                  <a:srgbClr val="FF6600"/>
                </a:solidFill>
              </a:rPr>
              <a:t>cation</a:t>
            </a:r>
            <a:r>
              <a:rPr lang="en-US" sz="2800">
                <a:solidFill>
                  <a:srgbClr val="FFFF00"/>
                </a:solidFill>
              </a:rPr>
              <a:t> has lost an electron and therefore has a positive charge</a:t>
            </a:r>
          </a:p>
          <a:p>
            <a:pPr lvl="2"/>
            <a:r>
              <a:rPr lang="en-US" sz="2800">
                <a:solidFill>
                  <a:srgbClr val="FFFF00"/>
                </a:solidFill>
              </a:rPr>
              <a:t>An </a:t>
            </a:r>
            <a:r>
              <a:rPr lang="en-US" sz="2800" b="1">
                <a:solidFill>
                  <a:srgbClr val="FF6600"/>
                </a:solidFill>
              </a:rPr>
              <a:t>anion</a:t>
            </a:r>
            <a:r>
              <a:rPr lang="en-US" sz="2800">
                <a:solidFill>
                  <a:srgbClr val="FFFF00"/>
                </a:solidFill>
              </a:rPr>
              <a:t> has gained an electron and therefore has a negative charge.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Rectangle 3"/>
          <p:cNvSpPr>
            <a:spLocks noGrp="1" noChangeArrowheads="1"/>
          </p:cNvSpPr>
          <p:nvPr>
            <p:ph type="body" idx="1"/>
          </p:nvPr>
        </p:nvSpPr>
        <p:spPr>
          <a:xfrm>
            <a:off x="0" y="838200"/>
            <a:ext cx="9144000" cy="5486400"/>
          </a:xfrm>
        </p:spPr>
        <p:txBody>
          <a:bodyPr/>
          <a:lstStyle/>
          <a:p>
            <a:pPr lvl="1"/>
            <a:r>
              <a:rPr lang="en-US">
                <a:solidFill>
                  <a:srgbClr val="FFFF00"/>
                </a:solidFill>
              </a:rPr>
              <a:t>Elements with 1, 2, or 3 electrons in their outer shell tend to </a:t>
            </a:r>
            <a:r>
              <a:rPr lang="en-US" b="1" u="sng">
                <a:solidFill>
                  <a:srgbClr val="99FF66"/>
                </a:solidFill>
              </a:rPr>
              <a:t>lose</a:t>
            </a:r>
            <a:r>
              <a:rPr lang="en-US">
                <a:solidFill>
                  <a:srgbClr val="FFFF00"/>
                </a:solidFill>
              </a:rPr>
              <a:t> electrons to fill their outer shell and become cations.</a:t>
            </a:r>
          </a:p>
          <a:p>
            <a:pPr lvl="2"/>
            <a:r>
              <a:rPr lang="en-US">
                <a:solidFill>
                  <a:srgbClr val="FFFF00"/>
                </a:solidFill>
              </a:rPr>
              <a:t>These are the </a:t>
            </a:r>
            <a:r>
              <a:rPr lang="en-US" b="1">
                <a:solidFill>
                  <a:srgbClr val="FF6600"/>
                </a:solidFill>
              </a:rPr>
              <a:t>metals</a:t>
            </a:r>
            <a:r>
              <a:rPr lang="en-US">
                <a:solidFill>
                  <a:srgbClr val="FFFF00"/>
                </a:solidFill>
              </a:rPr>
              <a:t> which always tend to lose electrons.</a:t>
            </a:r>
          </a:p>
          <a:p>
            <a:pPr lvl="1"/>
            <a:r>
              <a:rPr lang="en-US">
                <a:solidFill>
                  <a:srgbClr val="FFFF00"/>
                </a:solidFill>
              </a:rPr>
              <a:t>Elements with 5 to 7 electrons in their outer shell tend to </a:t>
            </a:r>
            <a:r>
              <a:rPr lang="en-US" b="1" u="sng">
                <a:solidFill>
                  <a:srgbClr val="99FF66"/>
                </a:solidFill>
              </a:rPr>
              <a:t>gain</a:t>
            </a:r>
            <a:r>
              <a:rPr lang="en-US">
                <a:solidFill>
                  <a:srgbClr val="FFFF00"/>
                </a:solidFill>
              </a:rPr>
              <a:t> electrons to fill their outer shell and become anions.</a:t>
            </a:r>
          </a:p>
          <a:p>
            <a:pPr lvl="2"/>
            <a:r>
              <a:rPr lang="en-US">
                <a:solidFill>
                  <a:srgbClr val="FFFF00"/>
                </a:solidFill>
              </a:rPr>
              <a:t>These are the </a:t>
            </a:r>
            <a:r>
              <a:rPr lang="en-US" b="1">
                <a:solidFill>
                  <a:srgbClr val="FF6600"/>
                </a:solidFill>
              </a:rPr>
              <a:t>nonmetals</a:t>
            </a:r>
            <a:r>
              <a:rPr lang="en-US">
                <a:solidFill>
                  <a:srgbClr val="FFFF00"/>
                </a:solidFill>
              </a:rPr>
              <a:t> which always tend to gain electrons.</a:t>
            </a:r>
          </a:p>
          <a:p>
            <a:pPr lvl="1"/>
            <a:r>
              <a:rPr lang="en-US" b="1">
                <a:solidFill>
                  <a:srgbClr val="FF6600"/>
                </a:solidFill>
              </a:rPr>
              <a:t>Semiconductors</a:t>
            </a:r>
            <a:r>
              <a:rPr lang="en-US">
                <a:solidFill>
                  <a:srgbClr val="FFFF00"/>
                </a:solidFill>
              </a:rPr>
              <a:t> (metalloids) occur at the dividing line between metals and nonmetals.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p:cNvSpPr txBox="1">
            <a:spLocks noChangeArrowheads="1"/>
          </p:cNvSpPr>
          <p:nvPr/>
        </p:nvSpPr>
        <p:spPr bwMode="auto">
          <a:xfrm>
            <a:off x="457200" y="1066800"/>
            <a:ext cx="6437313" cy="519113"/>
          </a:xfrm>
          <a:prstGeom prst="rect">
            <a:avLst/>
          </a:prstGeom>
          <a:noFill/>
          <a:ln w="9525">
            <a:noFill/>
            <a:miter lim="800000"/>
            <a:headEnd/>
            <a:tailEnd/>
          </a:ln>
          <a:effectLst/>
        </p:spPr>
        <p:txBody>
          <a:bodyPr wrap="none">
            <a:spAutoFit/>
          </a:bodyPr>
          <a:lstStyle/>
          <a:p>
            <a:r>
              <a:rPr lang="en-US" sz="2800">
                <a:solidFill>
                  <a:srgbClr val="FFFF00"/>
                </a:solidFill>
              </a:rPr>
              <a:t>What would the charge be on a sodium ion?</a:t>
            </a:r>
          </a:p>
        </p:txBody>
      </p:sp>
      <p:sp>
        <p:nvSpPr>
          <p:cNvPr id="191491" name="Text Box 3"/>
          <p:cNvSpPr txBox="1">
            <a:spLocks noChangeArrowheads="1"/>
          </p:cNvSpPr>
          <p:nvPr/>
        </p:nvSpPr>
        <p:spPr bwMode="auto">
          <a:xfrm>
            <a:off x="288925" y="247650"/>
            <a:ext cx="2217738" cy="579438"/>
          </a:xfrm>
          <a:prstGeom prst="rect">
            <a:avLst/>
          </a:prstGeom>
          <a:noFill/>
          <a:ln w="9525">
            <a:noFill/>
            <a:miter lim="800000"/>
            <a:headEnd/>
            <a:tailEnd/>
          </a:ln>
          <a:effectLst/>
        </p:spPr>
        <p:txBody>
          <a:bodyPr wrap="none">
            <a:spAutoFit/>
          </a:bodyPr>
          <a:lstStyle/>
          <a:p>
            <a:r>
              <a:rPr lang="en-US" sz="3200" b="1">
                <a:solidFill>
                  <a:srgbClr val="FF6600"/>
                </a:solidFill>
              </a:rPr>
              <a:t>EXAMPLE</a:t>
            </a:r>
          </a:p>
        </p:txBody>
      </p:sp>
      <p:sp>
        <p:nvSpPr>
          <p:cNvPr id="191492" name="Text Box 4"/>
          <p:cNvSpPr txBox="1">
            <a:spLocks noChangeArrowheads="1"/>
          </p:cNvSpPr>
          <p:nvPr/>
        </p:nvSpPr>
        <p:spPr bwMode="auto">
          <a:xfrm>
            <a:off x="441325" y="1819275"/>
            <a:ext cx="8020050" cy="946150"/>
          </a:xfrm>
          <a:prstGeom prst="rect">
            <a:avLst/>
          </a:prstGeom>
          <a:noFill/>
          <a:ln w="9525">
            <a:noFill/>
            <a:miter lim="800000"/>
            <a:headEnd/>
            <a:tailEnd/>
          </a:ln>
          <a:effectLst/>
        </p:spPr>
        <p:txBody>
          <a:bodyPr wrap="none">
            <a:spAutoFit/>
          </a:bodyPr>
          <a:lstStyle/>
          <a:p>
            <a:r>
              <a:rPr lang="en-US" sz="2800">
                <a:solidFill>
                  <a:srgbClr val="99FF66"/>
                </a:solidFill>
              </a:rPr>
              <a:t>Since sodium in in Group IA it is a metal and so would</a:t>
            </a:r>
          </a:p>
          <a:p>
            <a:r>
              <a:rPr lang="en-US" sz="2800" b="1" u="sng">
                <a:solidFill>
                  <a:srgbClr val="99FF66"/>
                </a:solidFill>
              </a:rPr>
              <a:t>LOSE</a:t>
            </a:r>
            <a:r>
              <a:rPr lang="en-US" sz="2800">
                <a:solidFill>
                  <a:srgbClr val="99FF66"/>
                </a:solidFill>
              </a:rPr>
              <a:t> an electron</a:t>
            </a:r>
          </a:p>
        </p:txBody>
      </p:sp>
      <p:sp>
        <p:nvSpPr>
          <p:cNvPr id="191493" name="Text Box 5"/>
          <p:cNvSpPr txBox="1">
            <a:spLocks noChangeArrowheads="1"/>
          </p:cNvSpPr>
          <p:nvPr/>
        </p:nvSpPr>
        <p:spPr bwMode="auto">
          <a:xfrm>
            <a:off x="0" y="2895600"/>
            <a:ext cx="8562975" cy="946150"/>
          </a:xfrm>
          <a:prstGeom prst="rect">
            <a:avLst/>
          </a:prstGeom>
          <a:noFill/>
          <a:ln w="9525">
            <a:noFill/>
            <a:miter lim="800000"/>
            <a:headEnd/>
            <a:tailEnd/>
          </a:ln>
          <a:effectLst/>
        </p:spPr>
        <p:txBody>
          <a:bodyPr wrap="none">
            <a:spAutoFit/>
          </a:bodyPr>
          <a:lstStyle/>
          <a:p>
            <a:r>
              <a:rPr lang="en-US" sz="2800">
                <a:solidFill>
                  <a:srgbClr val="99FF66"/>
                </a:solidFill>
              </a:rPr>
              <a:t>You can tell how many would be lost by the group number</a:t>
            </a:r>
          </a:p>
          <a:p>
            <a:r>
              <a:rPr lang="en-US" sz="2800">
                <a:solidFill>
                  <a:srgbClr val="FF6600"/>
                </a:solidFill>
              </a:rPr>
              <a:t>Group 1A elements lose 1 electron</a:t>
            </a:r>
          </a:p>
        </p:txBody>
      </p:sp>
      <p:sp>
        <p:nvSpPr>
          <p:cNvPr id="191494" name="Text Box 6"/>
          <p:cNvSpPr txBox="1">
            <a:spLocks noChangeArrowheads="1"/>
          </p:cNvSpPr>
          <p:nvPr/>
        </p:nvSpPr>
        <p:spPr bwMode="auto">
          <a:xfrm>
            <a:off x="1524000" y="4038600"/>
            <a:ext cx="4738688" cy="579438"/>
          </a:xfrm>
          <a:prstGeom prst="rect">
            <a:avLst/>
          </a:prstGeom>
          <a:noFill/>
          <a:ln w="9525">
            <a:noFill/>
            <a:miter lim="800000"/>
            <a:headEnd/>
            <a:tailEnd/>
          </a:ln>
          <a:effectLst/>
        </p:spPr>
        <p:txBody>
          <a:bodyPr wrap="none">
            <a:spAutoFit/>
          </a:bodyPr>
          <a:lstStyle/>
          <a:p>
            <a:r>
              <a:rPr lang="en-US" sz="3200" b="1">
                <a:solidFill>
                  <a:srgbClr val="FF6600"/>
                </a:solidFill>
              </a:rPr>
              <a:t>So the charge would be +1</a:t>
            </a:r>
          </a:p>
        </p:txBody>
      </p:sp>
      <p:sp>
        <p:nvSpPr>
          <p:cNvPr id="191495" name="Text Box 7"/>
          <p:cNvSpPr txBox="1">
            <a:spLocks noChangeArrowheads="1"/>
          </p:cNvSpPr>
          <p:nvPr/>
        </p:nvSpPr>
        <p:spPr bwMode="auto">
          <a:xfrm>
            <a:off x="155575" y="4648200"/>
            <a:ext cx="8988425" cy="1800225"/>
          </a:xfrm>
          <a:prstGeom prst="rect">
            <a:avLst/>
          </a:prstGeom>
          <a:noFill/>
          <a:ln w="9525">
            <a:noFill/>
            <a:miter lim="800000"/>
            <a:headEnd/>
            <a:tailEnd/>
          </a:ln>
          <a:effectLst/>
        </p:spPr>
        <p:txBody>
          <a:bodyPr wrap="none">
            <a:spAutoFit/>
          </a:bodyPr>
          <a:lstStyle/>
          <a:p>
            <a:r>
              <a:rPr lang="en-US" sz="2800">
                <a:solidFill>
                  <a:srgbClr val="FFFF00"/>
                </a:solidFill>
              </a:rPr>
              <a:t>Remember an electron is negatively charged.  When you lose </a:t>
            </a:r>
            <a:br>
              <a:rPr lang="en-US" sz="2800">
                <a:solidFill>
                  <a:srgbClr val="FFFF00"/>
                </a:solidFill>
              </a:rPr>
            </a:br>
            <a:r>
              <a:rPr lang="en-US" sz="2800">
                <a:solidFill>
                  <a:srgbClr val="FFFF00"/>
                </a:solidFill>
              </a:rPr>
              <a:t>them atom becomes positively charged…</a:t>
            </a:r>
          </a:p>
          <a:p>
            <a:endParaRPr lang="en-US" sz="2800">
              <a:solidFill>
                <a:srgbClr val="FFFF00"/>
              </a:solidFill>
            </a:endParaRPr>
          </a:p>
          <a:p>
            <a:r>
              <a:rPr lang="en-US" sz="2800">
                <a:solidFill>
                  <a:srgbClr val="FFFF00"/>
                </a:solidFill>
              </a:rPr>
              <a:t>when you gain them it becomes negatively charged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ChangeArrowheads="1"/>
          </p:cNvSpPr>
          <p:nvPr/>
        </p:nvSpPr>
        <p:spPr bwMode="auto">
          <a:xfrm>
            <a:off x="2057400" y="1714500"/>
            <a:ext cx="9144000" cy="0"/>
          </a:xfrm>
          <a:prstGeom prst="rect">
            <a:avLst/>
          </a:prstGeom>
          <a:noFill/>
          <a:ln w="9525">
            <a:noFill/>
            <a:miter lim="800000"/>
            <a:headEnd/>
            <a:tailEnd/>
          </a:ln>
          <a:effectLst/>
        </p:spPr>
        <p:txBody>
          <a:bodyPr>
            <a:spAutoFit/>
          </a:bodyPr>
          <a:lstStyle/>
          <a:p>
            <a:endParaRPr lang="en-US"/>
          </a:p>
        </p:txBody>
      </p:sp>
      <p:pic>
        <p:nvPicPr>
          <p:cNvPr id="173062" name="Picture 6" descr="matter1"/>
          <p:cNvPicPr>
            <a:picLocks noChangeAspect="1" noChangeArrowheads="1"/>
          </p:cNvPicPr>
          <p:nvPr/>
        </p:nvPicPr>
        <p:blipFill>
          <a:blip r:embed="rId2" cstate="print"/>
          <a:srcRect/>
          <a:stretch>
            <a:fillRect/>
          </a:stretch>
        </p:blipFill>
        <p:spPr bwMode="auto">
          <a:xfrm>
            <a:off x="533400" y="2171700"/>
            <a:ext cx="8153400" cy="2538413"/>
          </a:xfrm>
          <a:prstGeom prst="rect">
            <a:avLst/>
          </a:prstGeom>
          <a:noFill/>
        </p:spPr>
      </p:pic>
      <p:sp>
        <p:nvSpPr>
          <p:cNvPr id="173063" name="Text Box 7"/>
          <p:cNvSpPr txBox="1">
            <a:spLocks noChangeArrowheads="1"/>
          </p:cNvSpPr>
          <p:nvPr/>
        </p:nvSpPr>
        <p:spPr bwMode="auto">
          <a:xfrm>
            <a:off x="1371600" y="4724400"/>
            <a:ext cx="7283450" cy="579438"/>
          </a:xfrm>
          <a:prstGeom prst="rect">
            <a:avLst/>
          </a:prstGeom>
          <a:noFill/>
          <a:ln w="9525">
            <a:noFill/>
            <a:miter lim="800000"/>
            <a:headEnd/>
            <a:tailEnd/>
          </a:ln>
          <a:effectLst/>
        </p:spPr>
        <p:txBody>
          <a:bodyPr wrap="none">
            <a:spAutoFit/>
          </a:bodyPr>
          <a:lstStyle/>
          <a:p>
            <a:r>
              <a:rPr lang="en-US" sz="3200" b="1">
                <a:solidFill>
                  <a:srgbClr val="FFFF00"/>
                </a:solidFill>
              </a:rPr>
              <a:t>Gas                         Liquid                  Solid</a:t>
            </a:r>
          </a:p>
        </p:txBody>
      </p:sp>
      <p:sp>
        <p:nvSpPr>
          <p:cNvPr id="173064" name="Text Box 8"/>
          <p:cNvSpPr txBox="1">
            <a:spLocks noChangeArrowheads="1"/>
          </p:cNvSpPr>
          <p:nvPr/>
        </p:nvSpPr>
        <p:spPr bwMode="auto">
          <a:xfrm>
            <a:off x="533400" y="990600"/>
            <a:ext cx="3054350" cy="946150"/>
          </a:xfrm>
          <a:prstGeom prst="rect">
            <a:avLst/>
          </a:prstGeom>
          <a:noFill/>
          <a:ln w="9525">
            <a:noFill/>
            <a:miter lim="800000"/>
            <a:headEnd/>
            <a:tailEnd/>
          </a:ln>
          <a:effectLst/>
        </p:spPr>
        <p:txBody>
          <a:bodyPr wrap="none">
            <a:spAutoFit/>
          </a:bodyPr>
          <a:lstStyle/>
          <a:p>
            <a:r>
              <a:rPr lang="en-US" sz="2800">
                <a:solidFill>
                  <a:srgbClr val="FFFF00"/>
                </a:solidFill>
              </a:rPr>
              <a:t>Total disorder</a:t>
            </a:r>
          </a:p>
          <a:p>
            <a:r>
              <a:rPr lang="en-US" sz="2800">
                <a:solidFill>
                  <a:srgbClr val="FFFF00"/>
                </a:solidFill>
              </a:rPr>
              <a:t>Lots of empty space</a:t>
            </a:r>
          </a:p>
        </p:txBody>
      </p:sp>
      <p:sp>
        <p:nvSpPr>
          <p:cNvPr id="173065" name="Text Box 9"/>
          <p:cNvSpPr txBox="1">
            <a:spLocks noChangeArrowheads="1"/>
          </p:cNvSpPr>
          <p:nvPr/>
        </p:nvSpPr>
        <p:spPr bwMode="auto">
          <a:xfrm>
            <a:off x="3962400" y="381000"/>
            <a:ext cx="2343150" cy="1800225"/>
          </a:xfrm>
          <a:prstGeom prst="rect">
            <a:avLst/>
          </a:prstGeom>
          <a:noFill/>
          <a:ln w="9525">
            <a:noFill/>
            <a:miter lim="800000"/>
            <a:headEnd/>
            <a:tailEnd/>
          </a:ln>
          <a:effectLst/>
        </p:spPr>
        <p:txBody>
          <a:bodyPr wrap="none">
            <a:spAutoFit/>
          </a:bodyPr>
          <a:lstStyle/>
          <a:p>
            <a:r>
              <a:rPr lang="en-US" sz="2800">
                <a:solidFill>
                  <a:srgbClr val="FFFF00"/>
                </a:solidFill>
              </a:rPr>
              <a:t>Disorder</a:t>
            </a:r>
          </a:p>
          <a:p>
            <a:r>
              <a:rPr lang="en-US" sz="2800">
                <a:solidFill>
                  <a:srgbClr val="FFFF00"/>
                </a:solidFill>
              </a:rPr>
              <a:t>Some space</a:t>
            </a:r>
          </a:p>
          <a:p>
            <a:r>
              <a:rPr lang="en-US" sz="2800">
                <a:solidFill>
                  <a:srgbClr val="FFFF00"/>
                </a:solidFill>
              </a:rPr>
              <a:t>Particles closer</a:t>
            </a:r>
          </a:p>
          <a:p>
            <a:r>
              <a:rPr lang="en-US" sz="2800">
                <a:solidFill>
                  <a:srgbClr val="FFFF00"/>
                </a:solidFill>
              </a:rPr>
              <a:t>together</a:t>
            </a:r>
          </a:p>
        </p:txBody>
      </p:sp>
      <p:sp>
        <p:nvSpPr>
          <p:cNvPr id="173066" name="Text Box 10"/>
          <p:cNvSpPr txBox="1">
            <a:spLocks noChangeArrowheads="1"/>
          </p:cNvSpPr>
          <p:nvPr/>
        </p:nvSpPr>
        <p:spPr bwMode="auto">
          <a:xfrm>
            <a:off x="6553200" y="609600"/>
            <a:ext cx="2314575" cy="1373188"/>
          </a:xfrm>
          <a:prstGeom prst="rect">
            <a:avLst/>
          </a:prstGeom>
          <a:noFill/>
          <a:ln w="9525">
            <a:noFill/>
            <a:miter lim="800000"/>
            <a:headEnd/>
            <a:tailEnd/>
          </a:ln>
          <a:effectLst/>
        </p:spPr>
        <p:txBody>
          <a:bodyPr wrap="none">
            <a:spAutoFit/>
          </a:bodyPr>
          <a:lstStyle/>
          <a:p>
            <a:r>
              <a:rPr lang="en-US" sz="2800">
                <a:solidFill>
                  <a:srgbClr val="FFFF00"/>
                </a:solidFill>
              </a:rPr>
              <a:t>Order</a:t>
            </a:r>
          </a:p>
          <a:p>
            <a:r>
              <a:rPr lang="en-US" sz="2800">
                <a:solidFill>
                  <a:srgbClr val="FFFF00"/>
                </a:solidFill>
              </a:rPr>
              <a:t>Particles fixed </a:t>
            </a:r>
          </a:p>
          <a:p>
            <a:r>
              <a:rPr lang="en-US" sz="2800">
                <a:solidFill>
                  <a:srgbClr val="FFFF00"/>
                </a:solidFill>
              </a:rPr>
              <a:t>in position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Text Box 2"/>
          <p:cNvSpPr txBox="1">
            <a:spLocks noChangeArrowheads="1"/>
          </p:cNvSpPr>
          <p:nvPr/>
        </p:nvSpPr>
        <p:spPr bwMode="auto">
          <a:xfrm>
            <a:off x="457200" y="1066800"/>
            <a:ext cx="8647113" cy="519113"/>
          </a:xfrm>
          <a:prstGeom prst="rect">
            <a:avLst/>
          </a:prstGeom>
          <a:noFill/>
          <a:ln w="9525">
            <a:noFill/>
            <a:miter lim="800000"/>
            <a:headEnd/>
            <a:tailEnd/>
          </a:ln>
          <a:effectLst/>
        </p:spPr>
        <p:txBody>
          <a:bodyPr wrap="none">
            <a:spAutoFit/>
          </a:bodyPr>
          <a:lstStyle/>
          <a:p>
            <a:r>
              <a:rPr lang="en-US" sz="2800">
                <a:solidFill>
                  <a:srgbClr val="FFFF00"/>
                </a:solidFill>
              </a:rPr>
              <a:t>How would you right the symbol for the sodium CATION?</a:t>
            </a:r>
          </a:p>
        </p:txBody>
      </p:sp>
      <p:sp>
        <p:nvSpPr>
          <p:cNvPr id="192515" name="Text Box 3"/>
          <p:cNvSpPr txBox="1">
            <a:spLocks noChangeArrowheads="1"/>
          </p:cNvSpPr>
          <p:nvPr/>
        </p:nvSpPr>
        <p:spPr bwMode="auto">
          <a:xfrm>
            <a:off x="288925" y="247650"/>
            <a:ext cx="2217738" cy="579438"/>
          </a:xfrm>
          <a:prstGeom prst="rect">
            <a:avLst/>
          </a:prstGeom>
          <a:noFill/>
          <a:ln w="9525">
            <a:noFill/>
            <a:miter lim="800000"/>
            <a:headEnd/>
            <a:tailEnd/>
          </a:ln>
          <a:effectLst/>
        </p:spPr>
        <p:txBody>
          <a:bodyPr wrap="none">
            <a:spAutoFit/>
          </a:bodyPr>
          <a:lstStyle/>
          <a:p>
            <a:r>
              <a:rPr lang="en-US" sz="3200" b="1">
                <a:solidFill>
                  <a:srgbClr val="FF6600"/>
                </a:solidFill>
              </a:rPr>
              <a:t>EXAMPLE</a:t>
            </a:r>
          </a:p>
        </p:txBody>
      </p:sp>
      <p:sp>
        <p:nvSpPr>
          <p:cNvPr id="192520" name="Text Box 8"/>
          <p:cNvSpPr txBox="1">
            <a:spLocks noChangeArrowheads="1"/>
          </p:cNvSpPr>
          <p:nvPr/>
        </p:nvSpPr>
        <p:spPr bwMode="auto">
          <a:xfrm>
            <a:off x="2971800" y="1828800"/>
            <a:ext cx="3144838" cy="3140075"/>
          </a:xfrm>
          <a:prstGeom prst="rect">
            <a:avLst/>
          </a:prstGeom>
          <a:noFill/>
          <a:ln w="9525">
            <a:noFill/>
            <a:miter lim="800000"/>
            <a:headEnd/>
            <a:tailEnd/>
          </a:ln>
          <a:effectLst/>
        </p:spPr>
        <p:txBody>
          <a:bodyPr wrap="none">
            <a:spAutoFit/>
          </a:bodyPr>
          <a:lstStyle/>
          <a:p>
            <a:r>
              <a:rPr lang="en-US" sz="20000">
                <a:solidFill>
                  <a:srgbClr val="FFFF00"/>
                </a:solidFill>
              </a:rPr>
              <a:t>Na</a:t>
            </a:r>
          </a:p>
        </p:txBody>
      </p:sp>
      <p:sp>
        <p:nvSpPr>
          <p:cNvPr id="192523" name="Text Box 11"/>
          <p:cNvSpPr txBox="1">
            <a:spLocks noChangeArrowheads="1"/>
          </p:cNvSpPr>
          <p:nvPr/>
        </p:nvSpPr>
        <p:spPr bwMode="auto">
          <a:xfrm>
            <a:off x="6308725" y="1933575"/>
            <a:ext cx="941388" cy="946150"/>
          </a:xfrm>
          <a:prstGeom prst="rect">
            <a:avLst/>
          </a:prstGeom>
          <a:noFill/>
          <a:ln w="9525">
            <a:noFill/>
            <a:miter lim="800000"/>
            <a:headEnd/>
            <a:tailEnd/>
          </a:ln>
          <a:effectLst/>
        </p:spPr>
        <p:txBody>
          <a:bodyPr wrap="none">
            <a:spAutoFit/>
          </a:bodyPr>
          <a:lstStyle/>
          <a:p>
            <a:r>
              <a:rPr lang="en-US" sz="5600">
                <a:solidFill>
                  <a:srgbClr val="FF6600"/>
                </a:solidFill>
              </a:rPr>
              <a:t>+1</a:t>
            </a:r>
          </a:p>
        </p:txBody>
      </p:sp>
      <p:sp>
        <p:nvSpPr>
          <p:cNvPr id="192524" name="Text Box 12"/>
          <p:cNvSpPr txBox="1">
            <a:spLocks noChangeArrowheads="1"/>
          </p:cNvSpPr>
          <p:nvPr/>
        </p:nvSpPr>
        <p:spPr bwMode="auto">
          <a:xfrm>
            <a:off x="457200" y="4597400"/>
            <a:ext cx="7948613" cy="946150"/>
          </a:xfrm>
          <a:prstGeom prst="rect">
            <a:avLst/>
          </a:prstGeom>
          <a:noFill/>
          <a:ln w="9525">
            <a:noFill/>
            <a:miter lim="800000"/>
            <a:headEnd/>
            <a:tailEnd/>
          </a:ln>
          <a:effectLst/>
        </p:spPr>
        <p:txBody>
          <a:bodyPr wrap="none">
            <a:spAutoFit/>
          </a:bodyPr>
          <a:lstStyle/>
          <a:p>
            <a:r>
              <a:rPr lang="en-US" sz="2800">
                <a:solidFill>
                  <a:srgbClr val="FFFF00"/>
                </a:solidFill>
              </a:rPr>
              <a:t>How many outer electrons does sodium have before it </a:t>
            </a:r>
            <a:br>
              <a:rPr lang="en-US" sz="2800">
                <a:solidFill>
                  <a:srgbClr val="FFFF00"/>
                </a:solidFill>
              </a:rPr>
            </a:br>
            <a:r>
              <a:rPr lang="en-US" sz="2800">
                <a:solidFill>
                  <a:srgbClr val="FFFF00"/>
                </a:solidFill>
              </a:rPr>
              <a:t>loses one?</a:t>
            </a:r>
          </a:p>
        </p:txBody>
      </p:sp>
      <p:sp>
        <p:nvSpPr>
          <p:cNvPr id="192525" name="Text Box 13"/>
          <p:cNvSpPr txBox="1">
            <a:spLocks noChangeArrowheads="1"/>
          </p:cNvSpPr>
          <p:nvPr/>
        </p:nvSpPr>
        <p:spPr bwMode="auto">
          <a:xfrm>
            <a:off x="1143000" y="5715000"/>
            <a:ext cx="6561138" cy="579438"/>
          </a:xfrm>
          <a:prstGeom prst="rect">
            <a:avLst/>
          </a:prstGeom>
          <a:noFill/>
          <a:ln w="9525">
            <a:noFill/>
            <a:miter lim="800000"/>
            <a:headEnd/>
            <a:tailEnd/>
          </a:ln>
          <a:effectLst/>
        </p:spPr>
        <p:txBody>
          <a:bodyPr wrap="none">
            <a:spAutoFit/>
          </a:bodyPr>
          <a:lstStyle/>
          <a:p>
            <a:r>
              <a:rPr lang="en-US" sz="3200">
                <a:solidFill>
                  <a:srgbClr val="FFFF00"/>
                </a:solidFill>
              </a:rPr>
              <a:t>It has 1…remember the group number!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3"/>
          <p:cNvSpPr>
            <a:spLocks noGrp="1" noChangeArrowheads="1"/>
          </p:cNvSpPr>
          <p:nvPr>
            <p:ph type="body" idx="1"/>
          </p:nvPr>
        </p:nvSpPr>
        <p:spPr>
          <a:xfrm>
            <a:off x="0" y="914400"/>
            <a:ext cx="9144000" cy="5181600"/>
          </a:xfrm>
        </p:spPr>
        <p:txBody>
          <a:bodyPr/>
          <a:lstStyle/>
          <a:p>
            <a:r>
              <a:rPr lang="en-US" b="1">
                <a:solidFill>
                  <a:srgbClr val="FF6600"/>
                </a:solidFill>
              </a:rPr>
              <a:t>Solids, Liquids, and Gases</a:t>
            </a:r>
            <a:endParaRPr lang="en-US">
              <a:solidFill>
                <a:srgbClr val="FF6600"/>
              </a:solidFill>
            </a:endParaRPr>
          </a:p>
          <a:p>
            <a:pPr lvl="1"/>
            <a:r>
              <a:rPr lang="en-US" b="1">
                <a:solidFill>
                  <a:srgbClr val="FF6600"/>
                </a:solidFill>
              </a:rPr>
              <a:t>Gases</a:t>
            </a:r>
            <a:r>
              <a:rPr lang="en-US">
                <a:solidFill>
                  <a:srgbClr val="FFFF00"/>
                </a:solidFill>
              </a:rPr>
              <a:t> have no defined shape or defined volume</a:t>
            </a:r>
          </a:p>
          <a:p>
            <a:pPr lvl="2"/>
            <a:r>
              <a:rPr lang="en-US">
                <a:solidFill>
                  <a:srgbClr val="FFFF00"/>
                </a:solidFill>
              </a:rPr>
              <a:t>Low density</a:t>
            </a:r>
          </a:p>
          <a:p>
            <a:pPr lvl="1"/>
            <a:r>
              <a:rPr lang="en-US" b="1">
                <a:solidFill>
                  <a:srgbClr val="FF6600"/>
                </a:solidFill>
              </a:rPr>
              <a:t>Liquids</a:t>
            </a:r>
            <a:r>
              <a:rPr lang="en-US">
                <a:solidFill>
                  <a:srgbClr val="FFFF00"/>
                </a:solidFill>
              </a:rPr>
              <a:t> flow and can be poured from one container to another</a:t>
            </a:r>
          </a:p>
          <a:p>
            <a:pPr lvl="2"/>
            <a:r>
              <a:rPr lang="en-US">
                <a:solidFill>
                  <a:srgbClr val="FFFF00"/>
                </a:solidFill>
              </a:rPr>
              <a:t>Indefinite shape and takes on the shape of the container.</a:t>
            </a:r>
          </a:p>
          <a:p>
            <a:pPr lvl="1"/>
            <a:r>
              <a:rPr lang="en-US" b="1">
                <a:solidFill>
                  <a:srgbClr val="FF6600"/>
                </a:solidFill>
              </a:rPr>
              <a:t>Solids</a:t>
            </a:r>
            <a:r>
              <a:rPr lang="en-US">
                <a:solidFill>
                  <a:srgbClr val="FFFF00"/>
                </a:solidFill>
              </a:rPr>
              <a:t> have a definite volume</a:t>
            </a:r>
          </a:p>
          <a:p>
            <a:pPr lvl="2"/>
            <a:r>
              <a:rPr lang="en-US">
                <a:solidFill>
                  <a:srgbClr val="FFFF00"/>
                </a:solidFill>
              </a:rPr>
              <a:t>Have a definite shape.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Rectangle 3"/>
          <p:cNvSpPr>
            <a:spLocks noGrp="1" noChangeArrowheads="1"/>
          </p:cNvSpPr>
          <p:nvPr>
            <p:ph type="body" idx="1"/>
          </p:nvPr>
        </p:nvSpPr>
        <p:spPr>
          <a:xfrm>
            <a:off x="0" y="914400"/>
            <a:ext cx="9144000" cy="5181600"/>
          </a:xfrm>
        </p:spPr>
        <p:txBody>
          <a:bodyPr/>
          <a:lstStyle/>
          <a:p>
            <a:r>
              <a:rPr lang="en-US" b="1">
                <a:solidFill>
                  <a:srgbClr val="FF6600"/>
                </a:solidFill>
              </a:rPr>
              <a:t>Mixtures and Pure Substances</a:t>
            </a:r>
          </a:p>
          <a:p>
            <a:pPr lvl="1"/>
            <a:r>
              <a:rPr lang="en-US">
                <a:solidFill>
                  <a:srgbClr val="FFFF00"/>
                </a:solidFill>
              </a:rPr>
              <a:t>A </a:t>
            </a:r>
            <a:r>
              <a:rPr lang="en-US" b="1">
                <a:solidFill>
                  <a:srgbClr val="FF6600"/>
                </a:solidFill>
              </a:rPr>
              <a:t>mixture</a:t>
            </a:r>
            <a:r>
              <a:rPr lang="en-US" b="1">
                <a:solidFill>
                  <a:srgbClr val="FFFF00"/>
                </a:solidFill>
              </a:rPr>
              <a:t> </a:t>
            </a:r>
            <a:r>
              <a:rPr lang="en-US">
                <a:solidFill>
                  <a:srgbClr val="FFFF00"/>
                </a:solidFill>
              </a:rPr>
              <a:t>has unlike parts and a composition that varies from sample to sample</a:t>
            </a:r>
          </a:p>
          <a:p>
            <a:pPr lvl="1"/>
            <a:r>
              <a:rPr lang="en-US">
                <a:solidFill>
                  <a:srgbClr val="FFFF00"/>
                </a:solidFill>
              </a:rPr>
              <a:t>A </a:t>
            </a:r>
            <a:r>
              <a:rPr lang="en-US" b="1">
                <a:solidFill>
                  <a:srgbClr val="FF6600"/>
                </a:solidFill>
              </a:rPr>
              <a:t>heterogeneous mixture</a:t>
            </a:r>
            <a:r>
              <a:rPr lang="en-US">
                <a:solidFill>
                  <a:srgbClr val="FFFF00"/>
                </a:solidFill>
              </a:rPr>
              <a:t> has physically distinct parts with different properties.</a:t>
            </a:r>
          </a:p>
          <a:p>
            <a:pPr lvl="1"/>
            <a:r>
              <a:rPr lang="en-US">
                <a:solidFill>
                  <a:srgbClr val="FFFF00"/>
                </a:solidFill>
              </a:rPr>
              <a:t>A </a:t>
            </a:r>
            <a:r>
              <a:rPr lang="en-US" b="1">
                <a:solidFill>
                  <a:srgbClr val="FF6600"/>
                </a:solidFill>
              </a:rPr>
              <a:t>homogeneous mixture</a:t>
            </a:r>
            <a:r>
              <a:rPr lang="en-US">
                <a:solidFill>
                  <a:srgbClr val="FFFF00"/>
                </a:solidFill>
              </a:rPr>
              <a:t> is the same throughout the sample</a:t>
            </a:r>
          </a:p>
          <a:p>
            <a:pPr lvl="1"/>
            <a:r>
              <a:rPr lang="en-US" b="1">
                <a:solidFill>
                  <a:srgbClr val="FF6600"/>
                </a:solidFill>
              </a:rPr>
              <a:t>Pure substances</a:t>
            </a:r>
            <a:r>
              <a:rPr lang="en-US">
                <a:solidFill>
                  <a:srgbClr val="FFFF00"/>
                </a:solidFill>
              </a:rPr>
              <a:t> are substances with a fixed composition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endParaRPr lang="en-US"/>
          </a:p>
        </p:txBody>
      </p:sp>
      <p:sp>
        <p:nvSpPr>
          <p:cNvPr id="159747" name="Rectangle 3"/>
          <p:cNvSpPr>
            <a:spLocks noGrp="1" noChangeArrowheads="1"/>
          </p:cNvSpPr>
          <p:nvPr>
            <p:ph type="body" idx="1"/>
          </p:nvPr>
        </p:nvSpPr>
        <p:spPr>
          <a:xfrm>
            <a:off x="0" y="5562600"/>
            <a:ext cx="9144000" cy="1295400"/>
          </a:xfrm>
        </p:spPr>
        <p:txBody>
          <a:bodyPr/>
          <a:lstStyle/>
          <a:p>
            <a:r>
              <a:rPr lang="en-US">
                <a:solidFill>
                  <a:srgbClr val="FFFF00"/>
                </a:solidFill>
              </a:rPr>
              <a:t>A classification scheme for matter. </a:t>
            </a:r>
          </a:p>
          <a:p>
            <a:endParaRPr lang="en-US">
              <a:solidFill>
                <a:srgbClr val="FFFF00"/>
              </a:solidFill>
            </a:endParaRPr>
          </a:p>
        </p:txBody>
      </p:sp>
      <p:pic>
        <p:nvPicPr>
          <p:cNvPr id="159748" name="Picture 4" descr="tillery+f10-04"/>
          <p:cNvPicPr>
            <a:picLocks noChangeAspect="1" noChangeArrowheads="1"/>
          </p:cNvPicPr>
          <p:nvPr/>
        </p:nvPicPr>
        <p:blipFill>
          <a:blip r:embed="rId2" cstate="print"/>
          <a:srcRect/>
          <a:stretch>
            <a:fillRect/>
          </a:stretch>
        </p:blipFill>
        <p:spPr bwMode="auto">
          <a:xfrm>
            <a:off x="0" y="0"/>
            <a:ext cx="9144000" cy="45148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3"/>
          <p:cNvSpPr>
            <a:spLocks noGrp="1" noChangeArrowheads="1"/>
          </p:cNvSpPr>
          <p:nvPr>
            <p:ph type="body" idx="1"/>
          </p:nvPr>
        </p:nvSpPr>
        <p:spPr>
          <a:xfrm>
            <a:off x="0" y="914400"/>
            <a:ext cx="9144000" cy="5486400"/>
          </a:xfrm>
        </p:spPr>
        <p:txBody>
          <a:bodyPr/>
          <a:lstStyle/>
          <a:p>
            <a:pPr lvl="1"/>
            <a:r>
              <a:rPr lang="en-US">
                <a:solidFill>
                  <a:srgbClr val="FFFF00"/>
                </a:solidFill>
              </a:rPr>
              <a:t>A </a:t>
            </a:r>
            <a:r>
              <a:rPr lang="en-US" b="1">
                <a:solidFill>
                  <a:srgbClr val="FF6600"/>
                </a:solidFill>
              </a:rPr>
              <a:t>physical change</a:t>
            </a:r>
            <a:r>
              <a:rPr lang="en-US">
                <a:solidFill>
                  <a:srgbClr val="FFFF00"/>
                </a:solidFill>
              </a:rPr>
              <a:t> is a change that does not alter the identity of the matter.</a:t>
            </a:r>
          </a:p>
          <a:p>
            <a:pPr lvl="1"/>
            <a:r>
              <a:rPr lang="en-US">
                <a:solidFill>
                  <a:srgbClr val="FFFF00"/>
                </a:solidFill>
              </a:rPr>
              <a:t>A </a:t>
            </a:r>
            <a:r>
              <a:rPr lang="en-US" b="1">
                <a:solidFill>
                  <a:srgbClr val="FF6600"/>
                </a:solidFill>
              </a:rPr>
              <a:t>chemical change</a:t>
            </a:r>
            <a:r>
              <a:rPr lang="en-US">
                <a:solidFill>
                  <a:srgbClr val="FFFF00"/>
                </a:solidFill>
              </a:rPr>
              <a:t> is a change that does alter the identity of the matter.</a:t>
            </a:r>
          </a:p>
          <a:p>
            <a:pPr lvl="1"/>
            <a:r>
              <a:rPr lang="en-US">
                <a:solidFill>
                  <a:srgbClr val="FFFF00"/>
                </a:solidFill>
              </a:rPr>
              <a:t>A </a:t>
            </a:r>
            <a:r>
              <a:rPr lang="en-US" b="1">
                <a:solidFill>
                  <a:srgbClr val="FF6600"/>
                </a:solidFill>
              </a:rPr>
              <a:t>compound</a:t>
            </a:r>
            <a:r>
              <a:rPr lang="en-US">
                <a:solidFill>
                  <a:srgbClr val="FFFF00"/>
                </a:solidFill>
              </a:rPr>
              <a:t> is a pure substance that can be decomposed by a chemical change into simpler substances with a fixed mass ratio</a:t>
            </a:r>
          </a:p>
          <a:p>
            <a:pPr lvl="1"/>
            <a:r>
              <a:rPr lang="en-US">
                <a:solidFill>
                  <a:srgbClr val="FFFF00"/>
                </a:solidFill>
              </a:rPr>
              <a:t>An </a:t>
            </a:r>
            <a:r>
              <a:rPr lang="en-US" b="1">
                <a:solidFill>
                  <a:srgbClr val="FF6600"/>
                </a:solidFill>
              </a:rPr>
              <a:t>element</a:t>
            </a:r>
            <a:r>
              <a:rPr lang="en-US">
                <a:solidFill>
                  <a:srgbClr val="FFFF00"/>
                </a:solidFill>
              </a:rPr>
              <a:t> is a pure substance which cannot be broken down into anything simpler by either physical or chemical means.</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1857</Words>
  <Application>Microsoft Office PowerPoint</Application>
  <PresentationFormat>On-screen Show (4:3)</PresentationFormat>
  <Paragraphs>216</Paragraphs>
  <Slides>50</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50</vt:i4>
      </vt:variant>
    </vt:vector>
  </HeadingPairs>
  <TitlesOfParts>
    <vt:vector size="52" baseType="lpstr">
      <vt:lpstr>Times New Roman</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vector>
  </TitlesOfParts>
  <Company>CR Klepper Associates,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Candace Rose Klepper</dc:creator>
  <cp:lastModifiedBy>Extension Service</cp:lastModifiedBy>
  <cp:revision>40</cp:revision>
  <dcterms:created xsi:type="dcterms:W3CDTF">2000-05-26T14:36:39Z</dcterms:created>
  <dcterms:modified xsi:type="dcterms:W3CDTF">2011-08-14T01:18:35Z</dcterms:modified>
</cp:coreProperties>
</file>